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0" r:id="rId1"/>
  </p:sldMasterIdLst>
  <p:sldIdLst>
    <p:sldId id="256" r:id="rId2"/>
    <p:sldId id="270" r:id="rId3"/>
    <p:sldId id="259" r:id="rId4"/>
    <p:sldId id="264" r:id="rId5"/>
    <p:sldId id="260" r:id="rId6"/>
    <p:sldId id="265" r:id="rId7"/>
    <p:sldId id="272" r:id="rId8"/>
    <p:sldId id="273" r:id="rId9"/>
    <p:sldId id="275" r:id="rId10"/>
    <p:sldId id="276" r:id="rId11"/>
    <p:sldId id="262" r:id="rId12"/>
    <p:sldId id="266" r:id="rId13"/>
    <p:sldId id="263" r:id="rId14"/>
    <p:sldId id="280" r:id="rId15"/>
    <p:sldId id="257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338" autoAdjust="0"/>
  </p:normalViewPr>
  <p:slideViewPr>
    <p:cSldViewPr snapToGrid="0" snapToObjects="1">
      <p:cViewPr>
        <p:scale>
          <a:sx n="200" d="100"/>
          <a:sy n="200" d="100"/>
        </p:scale>
        <p:origin x="-5916" y="-456"/>
      </p:cViewPr>
      <p:guideLst/>
    </p:cSldViewPr>
  </p:slideViewPr>
  <p:outlineViewPr>
    <p:cViewPr>
      <p:scale>
        <a:sx n="33" d="100"/>
        <a:sy n="33" d="100"/>
      </p:scale>
      <p:origin x="0" y="-10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23161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7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0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1716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0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1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2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2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560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713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53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tmp"/><Relationship Id="rId3" Type="http://schemas.openxmlformats.org/officeDocument/2006/relationships/image" Target="../media/image51.tmp"/><Relationship Id="rId7" Type="http://schemas.openxmlformats.org/officeDocument/2006/relationships/image" Target="../media/image55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tmp"/><Relationship Id="rId5" Type="http://schemas.openxmlformats.org/officeDocument/2006/relationships/image" Target="../media/image53.tmp"/><Relationship Id="rId4" Type="http://schemas.openxmlformats.org/officeDocument/2006/relationships/image" Target="../media/image5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tmp"/><Relationship Id="rId4" Type="http://schemas.openxmlformats.org/officeDocument/2006/relationships/image" Target="../media/image59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tmp"/><Relationship Id="rId3" Type="http://schemas.openxmlformats.org/officeDocument/2006/relationships/image" Target="../media/image62.tmp"/><Relationship Id="rId7" Type="http://schemas.openxmlformats.org/officeDocument/2006/relationships/image" Target="../media/image66.tmp"/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tmp"/><Relationship Id="rId5" Type="http://schemas.openxmlformats.org/officeDocument/2006/relationships/image" Target="../media/image64.tmp"/><Relationship Id="rId4" Type="http://schemas.openxmlformats.org/officeDocument/2006/relationships/image" Target="../media/image6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tmp"/><Relationship Id="rId7" Type="http://schemas.openxmlformats.org/officeDocument/2006/relationships/image" Target="../media/image12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openxmlformats.org/officeDocument/2006/relationships/image" Target="../media/image15.tmp"/><Relationship Id="rId7" Type="http://schemas.openxmlformats.org/officeDocument/2006/relationships/image" Target="../media/image19.tmp"/><Relationship Id="rId12" Type="http://schemas.openxmlformats.org/officeDocument/2006/relationships/image" Target="../media/image24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mp"/><Relationship Id="rId11" Type="http://schemas.openxmlformats.org/officeDocument/2006/relationships/image" Target="../media/image23.tmp"/><Relationship Id="rId5" Type="http://schemas.openxmlformats.org/officeDocument/2006/relationships/image" Target="../media/image17.tmp"/><Relationship Id="rId10" Type="http://schemas.openxmlformats.org/officeDocument/2006/relationships/image" Target="../media/image22.tmp"/><Relationship Id="rId4" Type="http://schemas.openxmlformats.org/officeDocument/2006/relationships/image" Target="../media/image16.tmp"/><Relationship Id="rId9" Type="http://schemas.openxmlformats.org/officeDocument/2006/relationships/image" Target="../media/image21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mp"/><Relationship Id="rId3" Type="http://schemas.openxmlformats.org/officeDocument/2006/relationships/image" Target="../media/image26.tmp"/><Relationship Id="rId7" Type="http://schemas.openxmlformats.org/officeDocument/2006/relationships/image" Target="../media/image30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mp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tmp"/><Relationship Id="rId3" Type="http://schemas.openxmlformats.org/officeDocument/2006/relationships/image" Target="../media/image38.tmp"/><Relationship Id="rId7" Type="http://schemas.openxmlformats.org/officeDocument/2006/relationships/image" Target="../media/image42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tmp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7" Type="http://schemas.openxmlformats.org/officeDocument/2006/relationships/image" Target="../media/image49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tmp"/><Relationship Id="rId5" Type="http://schemas.openxmlformats.org/officeDocument/2006/relationships/image" Target="../media/image47.tmp"/><Relationship Id="rId4" Type="http://schemas.openxmlformats.org/officeDocument/2006/relationships/image" Target="../media/image4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1915126" y="4316840"/>
            <a:ext cx="61956" cy="45719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0369" y="4316841"/>
            <a:ext cx="9390743" cy="1086237"/>
          </a:xfrm>
        </p:spPr>
        <p:txBody>
          <a:bodyPr>
            <a:normAutofit fontScale="92500"/>
          </a:bodyPr>
          <a:lstStyle/>
          <a:p>
            <a:r>
              <a:rPr lang="en-US" dirty="0"/>
              <a:t>Celeste H. Moreno and Curtis N. James</a:t>
            </a:r>
          </a:p>
          <a:p>
            <a:r>
              <a:rPr lang="en-US" dirty="0"/>
              <a:t>Applied Meteorology / Embry Riddle Aeronautical University / Prescott, Arizona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7284" y="1238211"/>
            <a:ext cx="865691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Observational Study 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Convective Events Delaying Flight Operations at the Atlanta Hartsfield </a:t>
            </a:r>
            <a:endParaRPr lang="en-US" sz="40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International </a:t>
            </a:r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Airport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837" y="2458254"/>
            <a:ext cx="3358890" cy="161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5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688" y="378152"/>
            <a:ext cx="9601200" cy="14859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191B0E"/>
                </a:solidFill>
                <a:latin typeface="Times New Roman" charset="0"/>
                <a:ea typeface="Times New Roman" charset="0"/>
                <a:cs typeface="Times New Roman" charset="0"/>
              </a:rPr>
              <a:t>Eastbound </a:t>
            </a:r>
            <a:r>
              <a:rPr lang="en-US" sz="2000" b="1" dirty="0">
                <a:solidFill>
                  <a:srgbClr val="191B0E"/>
                </a:solidFill>
                <a:latin typeface="Times New Roman" charset="0"/>
                <a:ea typeface="Times New Roman" charset="0"/>
                <a:cs typeface="Times New Roman" charset="0"/>
              </a:rPr>
              <a:t>Organizing </a:t>
            </a:r>
            <a:br>
              <a:rPr lang="en-US" sz="2000" b="1" dirty="0">
                <a:solidFill>
                  <a:srgbClr val="191B0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000" dirty="0">
                <a:solidFill>
                  <a:srgbClr val="191B0E"/>
                </a:solidFill>
                <a:latin typeface="Times New Roman" charset="0"/>
                <a:ea typeface="Times New Roman" charset="0"/>
                <a:cs typeface="Times New Roman" charset="0"/>
              </a:rPr>
              <a:t>Synoptic Weather Characteristics (Continued)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13" y="1046861"/>
            <a:ext cx="7960361" cy="5575612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27" y="1087153"/>
            <a:ext cx="8734227" cy="553532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46" y="1121102"/>
            <a:ext cx="8725341" cy="565166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45" y="1135937"/>
            <a:ext cx="8022029" cy="55801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77" y="1121101"/>
            <a:ext cx="8586831" cy="556534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00" y="1046861"/>
            <a:ext cx="8455908" cy="555644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26" y="1046859"/>
            <a:ext cx="8525163" cy="56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079" y="69476"/>
            <a:ext cx="9601200" cy="1232647"/>
          </a:xfrm>
        </p:spPr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Northbound Organizing </a:t>
            </a:r>
            <a:b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Synoptic Weather Characteristics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170" y="1907964"/>
            <a:ext cx="2893326" cy="223253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47" y="1918445"/>
            <a:ext cx="3127613" cy="223253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44" y="4349767"/>
            <a:ext cx="2893326" cy="234920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46" y="4349767"/>
            <a:ext cx="3127613" cy="2349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3037" y="3561907"/>
            <a:ext cx="130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353 Delays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9749" y="3577856"/>
            <a:ext cx="131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123 Delays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6833" y="5980814"/>
            <a:ext cx="134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283 Delays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9749" y="5927651"/>
            <a:ext cx="128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260 Delays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06313" y="5269439"/>
            <a:ext cx="846988" cy="921810"/>
            <a:chOff x="5136784" y="2478881"/>
            <a:chExt cx="872957" cy="953609"/>
          </a:xfrm>
        </p:grpSpPr>
        <p:sp>
          <p:nvSpPr>
            <p:cNvPr id="13" name="Freeform 12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65339" y="5269438"/>
            <a:ext cx="830374" cy="921811"/>
            <a:chOff x="5136784" y="2478881"/>
            <a:chExt cx="872957" cy="953609"/>
          </a:xfrm>
        </p:grpSpPr>
        <p:sp>
          <p:nvSpPr>
            <p:cNvPr id="16" name="Freeform 15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72239" y="2743199"/>
            <a:ext cx="881062" cy="957263"/>
            <a:chOff x="5136784" y="2478881"/>
            <a:chExt cx="872957" cy="953609"/>
          </a:xfrm>
        </p:grpSpPr>
        <p:sp>
          <p:nvSpPr>
            <p:cNvPr id="19" name="Freeform 18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08665" y="2779982"/>
            <a:ext cx="824372" cy="891906"/>
            <a:chOff x="5136784" y="2478881"/>
            <a:chExt cx="872957" cy="953609"/>
          </a:xfrm>
        </p:grpSpPr>
        <p:sp>
          <p:nvSpPr>
            <p:cNvPr id="22" name="Freeform 21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0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4765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>Northbound </a:t>
            </a:r>
            <a:r>
              <a:rPr 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Organizing </a:t>
            </a:r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Synoptic Weather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Characteristics (Continued)</a:t>
            </a:r>
            <a:endParaRPr lang="en-US" sz="20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3" y="1320904"/>
            <a:ext cx="7494974" cy="5384406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3" y="1308632"/>
            <a:ext cx="7906067" cy="546526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2" y="1299484"/>
            <a:ext cx="7689105" cy="530209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3" y="1299483"/>
            <a:ext cx="7689104" cy="546312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3" y="1263602"/>
            <a:ext cx="7906067" cy="552763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68" y="1282144"/>
            <a:ext cx="7933612" cy="5595496"/>
          </a:xfrm>
          <a:prstGeom prst="rect">
            <a:avLst/>
          </a:prstGeom>
        </p:spPr>
      </p:pic>
      <p:pic>
        <p:nvPicPr>
          <p:cNvPr id="10" name="Content Placeholder 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3" y="1195750"/>
            <a:ext cx="8311805" cy="55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24971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Inconsistencies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Synoptic Weather Characteristics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70" y="1500553"/>
            <a:ext cx="3063844" cy="2303585"/>
          </a:xfrm>
        </p:spPr>
      </p:pic>
      <p:sp>
        <p:nvSpPr>
          <p:cNvPr id="5" name="TextBox 4"/>
          <p:cNvSpPr txBox="1"/>
          <p:nvPr/>
        </p:nvSpPr>
        <p:spPr>
          <a:xfrm>
            <a:off x="2492892" y="2986453"/>
            <a:ext cx="218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194 Delays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62" y="1500553"/>
            <a:ext cx="3063844" cy="2303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4922" y="2989385"/>
            <a:ext cx="131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924 Delays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54" y="1480543"/>
            <a:ext cx="3114476" cy="23436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57692" y="2989385"/>
            <a:ext cx="1430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710 Delays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34012" y="2386064"/>
            <a:ext cx="836811" cy="923873"/>
            <a:chOff x="5136784" y="2478881"/>
            <a:chExt cx="872957" cy="953609"/>
          </a:xfrm>
        </p:grpSpPr>
        <p:sp>
          <p:nvSpPr>
            <p:cNvPr id="11" name="Freeform 10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76388" y="2396069"/>
            <a:ext cx="849616" cy="913867"/>
            <a:chOff x="5136784" y="2478881"/>
            <a:chExt cx="872957" cy="953609"/>
          </a:xfrm>
        </p:grpSpPr>
        <p:sp>
          <p:nvSpPr>
            <p:cNvPr id="14" name="Freeform 13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77474" y="2386063"/>
            <a:ext cx="888168" cy="969721"/>
            <a:chOff x="5136784" y="2478881"/>
            <a:chExt cx="872957" cy="953609"/>
          </a:xfrm>
        </p:grpSpPr>
        <p:sp>
          <p:nvSpPr>
            <p:cNvPr id="17" name="Freeform 16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30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776" y="2523146"/>
            <a:ext cx="9601200" cy="958583"/>
          </a:xfrm>
        </p:spPr>
        <p:txBody>
          <a:bodyPr/>
          <a:lstStyle/>
          <a:p>
            <a:pPr algn="ctr"/>
            <a:r>
              <a:rPr lang="en-US" dirty="0" smtClean="0"/>
              <a:t>Questions 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405" y="5187297"/>
            <a:ext cx="3520867" cy="9129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Work Cited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824" y="1524000"/>
            <a:ext cx="9601200" cy="3581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Diem</a:t>
            </a:r>
            <a:r>
              <a:rPr lang="en-US" dirty="0"/>
              <a:t>, Jeremy E. "American Meteorological Society." </a:t>
            </a:r>
            <a:r>
              <a:rPr lang="en-US" i="1" dirty="0"/>
              <a:t>Synoptic-Scale Controls of Summer </a:t>
            </a:r>
            <a:r>
              <a:rPr lang="en-US" i="1" dirty="0" smtClean="0"/>
              <a:t>	Precipitation </a:t>
            </a:r>
            <a:r>
              <a:rPr lang="en-US" i="1" dirty="0"/>
              <a:t>in the Southeastern United States: Journal of Climate: </a:t>
            </a:r>
            <a:r>
              <a:rPr lang="en-US" i="1" dirty="0" smtClean="0"/>
              <a:t>Vol. </a:t>
            </a:r>
            <a:r>
              <a:rPr lang="en-US" i="1" dirty="0"/>
              <a:t>19, No 4</a:t>
            </a:r>
            <a:r>
              <a:rPr lang="en-US" dirty="0"/>
              <a:t>. American </a:t>
            </a:r>
            <a:r>
              <a:rPr lang="en-US" dirty="0" smtClean="0"/>
              <a:t>	Meteorological </a:t>
            </a:r>
            <a:r>
              <a:rPr lang="en-US" dirty="0"/>
              <a:t>Society, 15 Oct. 2004. Web.</a:t>
            </a:r>
          </a:p>
          <a:p>
            <a:r>
              <a:rPr lang="en-US" dirty="0"/>
              <a:t>Diem, Jeremy E., and Thomas L. Mote. "</a:t>
            </a:r>
            <a:r>
              <a:rPr lang="en-US" dirty="0" err="1"/>
              <a:t>Interepochal</a:t>
            </a:r>
            <a:r>
              <a:rPr lang="en-US" dirty="0"/>
              <a:t> Changes in Summer Precipitation in the </a:t>
            </a:r>
            <a:r>
              <a:rPr lang="en-US" dirty="0" smtClean="0"/>
              <a:t>	Southeastern </a:t>
            </a:r>
            <a:r>
              <a:rPr lang="en-US" dirty="0"/>
              <a:t>United States: Evidence of Possible Urban Effects near Atlanta, Georgia." </a:t>
            </a:r>
            <a:r>
              <a:rPr lang="en-US" dirty="0" smtClean="0"/>
              <a:t>	</a:t>
            </a:r>
            <a:r>
              <a:rPr lang="en-US" i="1" dirty="0" smtClean="0"/>
              <a:t>Journal </a:t>
            </a:r>
            <a:r>
              <a:rPr lang="en-US" i="1" dirty="0"/>
              <a:t>of Applied Meteorology J. Appl. Meteor.</a:t>
            </a:r>
            <a:r>
              <a:rPr lang="en-US" dirty="0"/>
              <a:t> 44.5 (2005): 717-30. Web.</a:t>
            </a:r>
          </a:p>
          <a:p>
            <a:r>
              <a:rPr lang="en-US" dirty="0"/>
              <a:t>Diem, Jeremy E. "Comments on “Changes to the North Atlantic Subtropical High and Its Role in the </a:t>
            </a:r>
            <a:r>
              <a:rPr lang="en-US" dirty="0" smtClean="0"/>
              <a:t>	Intensification </a:t>
            </a:r>
            <a:r>
              <a:rPr lang="en-US" dirty="0"/>
              <a:t>of Summer Rainfall Variability in the Southeastern United States”." </a:t>
            </a:r>
            <a:r>
              <a:rPr lang="en-US" i="1" dirty="0"/>
              <a:t>Journal of </a:t>
            </a:r>
            <a:r>
              <a:rPr lang="en-US" i="1" dirty="0" smtClean="0"/>
              <a:t>	Climate </a:t>
            </a:r>
            <a:r>
              <a:rPr lang="en-US" i="1" dirty="0"/>
              <a:t>J. Climate</a:t>
            </a:r>
            <a:r>
              <a:rPr lang="en-US" dirty="0"/>
              <a:t> 26.2 (2013): 679-82. Web.</a:t>
            </a:r>
          </a:p>
          <a:p>
            <a:r>
              <a:rPr lang="en-US" dirty="0"/>
              <a:t>Konrad, Charles E. "Synoptic-Scale Features Associated with Warm Season Heavy Rainfall over the </a:t>
            </a:r>
            <a:r>
              <a:rPr lang="en-US" dirty="0" smtClean="0"/>
              <a:t>	Interior </a:t>
            </a:r>
            <a:r>
              <a:rPr lang="en-US" dirty="0"/>
              <a:t>Southeastern United States." </a:t>
            </a:r>
            <a:r>
              <a:rPr lang="en-US" i="1" dirty="0" err="1"/>
              <a:t>Wea</a:t>
            </a:r>
            <a:r>
              <a:rPr lang="en-US" i="1" dirty="0"/>
              <a:t>. Forecasting Weather and Forecasting</a:t>
            </a:r>
            <a:r>
              <a:rPr lang="en-US" dirty="0"/>
              <a:t> 12.3 </a:t>
            </a:r>
            <a:r>
              <a:rPr lang="en-US" dirty="0" smtClean="0"/>
              <a:t>	(</a:t>
            </a:r>
            <a:r>
              <a:rPr lang="en-US" dirty="0"/>
              <a:t>1997): 557-71. Web.</a:t>
            </a:r>
          </a:p>
          <a:p>
            <a:r>
              <a:rPr lang="en-US" dirty="0"/>
              <a:t>Robinson, Peter J. "The Influence of Weather on Flight Operations at the Atlanta Hartsfield </a:t>
            </a:r>
            <a:r>
              <a:rPr lang="en-US" dirty="0" smtClean="0"/>
              <a:t>	International </a:t>
            </a:r>
            <a:r>
              <a:rPr lang="en-US" dirty="0"/>
              <a:t>Airport." </a:t>
            </a:r>
            <a:r>
              <a:rPr lang="en-US" i="1" dirty="0" err="1"/>
              <a:t>Wea</a:t>
            </a:r>
            <a:r>
              <a:rPr lang="en-US" i="1" dirty="0"/>
              <a:t>. Forecasting Weather and Forecasting</a:t>
            </a:r>
            <a:r>
              <a:rPr lang="en-US" dirty="0"/>
              <a:t> 4.4 (1989): 461-68. Web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*All Composites were composed using the Meteorological Analysis and Diagnosis Software.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25769"/>
          </a:xfrm>
        </p:spPr>
        <p:txBody>
          <a:bodyPr/>
          <a:lstStyle/>
          <a:p>
            <a:pPr algn="ctr"/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Special Thanks </a:t>
            </a:r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11569"/>
            <a:ext cx="9601200" cy="35814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Dr. Curtis James, ERAU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Greg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Juro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FAA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Dr. Gary Yale, ERAU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This research was funded by the NASA Space Grant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9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35100"/>
            <a:ext cx="9601200" cy="4533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synoptic weather patterns and thermodynamic properties of each type of event </a:t>
            </a:r>
            <a:r>
              <a:rPr lang="en-US" dirty="0" smtClean="0"/>
              <a:t>will be analyzed and are presented by </a:t>
            </a:r>
            <a:r>
              <a:rPr lang="en-US" dirty="0"/>
              <a:t>superposed epoch analysis (or composites) of NCEP gridded synoptic re-analysis </a:t>
            </a:r>
            <a:r>
              <a:rPr lang="en-US" dirty="0" smtClean="0"/>
              <a:t>data.</a:t>
            </a:r>
          </a:p>
          <a:p>
            <a:r>
              <a:rPr lang="en-US" dirty="0" smtClean="0"/>
              <a:t>Southbound Squalls </a:t>
            </a:r>
          </a:p>
          <a:p>
            <a:r>
              <a:rPr lang="en-US" dirty="0" smtClean="0"/>
              <a:t>Eastbound Squalls</a:t>
            </a:r>
          </a:p>
          <a:p>
            <a:r>
              <a:rPr lang="en-US" dirty="0" smtClean="0"/>
              <a:t>Eastbound Scattered</a:t>
            </a:r>
          </a:p>
          <a:p>
            <a:r>
              <a:rPr lang="en-US" dirty="0" smtClean="0"/>
              <a:t>Eastbound organizing </a:t>
            </a:r>
          </a:p>
          <a:p>
            <a:r>
              <a:rPr lang="en-US" dirty="0" smtClean="0"/>
              <a:t>Northbound organizing </a:t>
            </a:r>
          </a:p>
          <a:p>
            <a:r>
              <a:rPr lang="en-US" dirty="0" smtClean="0"/>
              <a:t>Inconsistencies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162" y="338302"/>
            <a:ext cx="9601200" cy="9816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Southbound Squalls </a:t>
            </a:r>
            <a:b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Synoptic Weather Characteristics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62" y="1649506"/>
            <a:ext cx="2944680" cy="217821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85" y="1649506"/>
            <a:ext cx="2878605" cy="217821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39" y="1649505"/>
            <a:ext cx="2828261" cy="217821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38" y="4210493"/>
            <a:ext cx="2910102" cy="242422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210494"/>
            <a:ext cx="2780414" cy="2424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8646" y="3207210"/>
            <a:ext cx="145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159 Delays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1067" y="3290276"/>
            <a:ext cx="128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 Delays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4769" y="3290276"/>
            <a:ext cx="128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152 Delays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7842" y="6049108"/>
            <a:ext cx="140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173 Delays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2407" y="6049108"/>
            <a:ext cx="130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277 Delays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136784" y="2478881"/>
            <a:ext cx="835391" cy="914400"/>
            <a:chOff x="5136784" y="2478881"/>
            <a:chExt cx="835391" cy="914400"/>
          </a:xfrm>
        </p:grpSpPr>
        <p:sp>
          <p:nvSpPr>
            <p:cNvPr id="3" name="Freeform 2"/>
            <p:cNvSpPr/>
            <p:nvPr/>
          </p:nvSpPr>
          <p:spPr>
            <a:xfrm>
              <a:off x="5136784" y="2478881"/>
              <a:ext cx="835391" cy="914400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40205" y="2459711"/>
            <a:ext cx="835391" cy="914400"/>
            <a:chOff x="5136784" y="2478881"/>
            <a:chExt cx="835391" cy="914400"/>
          </a:xfrm>
        </p:grpSpPr>
        <p:sp>
          <p:nvSpPr>
            <p:cNvPr id="17" name="Freeform 16"/>
            <p:cNvSpPr/>
            <p:nvPr/>
          </p:nvSpPr>
          <p:spPr>
            <a:xfrm>
              <a:off x="5136784" y="2478881"/>
              <a:ext cx="835391" cy="914400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707368" y="2483643"/>
            <a:ext cx="817877" cy="895230"/>
            <a:chOff x="5136784" y="2478881"/>
            <a:chExt cx="835391" cy="914400"/>
          </a:xfrm>
        </p:grpSpPr>
        <p:sp>
          <p:nvSpPr>
            <p:cNvPr id="20" name="Freeform 19"/>
            <p:cNvSpPr/>
            <p:nvPr/>
          </p:nvSpPr>
          <p:spPr>
            <a:xfrm>
              <a:off x="5136784" y="2478881"/>
              <a:ext cx="835391" cy="914400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68568" y="5125816"/>
            <a:ext cx="848235" cy="1023524"/>
            <a:chOff x="5136784" y="2478881"/>
            <a:chExt cx="835391" cy="914400"/>
          </a:xfrm>
        </p:grpSpPr>
        <p:sp>
          <p:nvSpPr>
            <p:cNvPr id="23" name="Freeform 22"/>
            <p:cNvSpPr/>
            <p:nvPr/>
          </p:nvSpPr>
          <p:spPr>
            <a:xfrm>
              <a:off x="5136784" y="2478881"/>
              <a:ext cx="835391" cy="914400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31794" y="5125816"/>
            <a:ext cx="797719" cy="1020008"/>
            <a:chOff x="5136784" y="2478881"/>
            <a:chExt cx="835391" cy="914400"/>
          </a:xfrm>
        </p:grpSpPr>
        <p:sp>
          <p:nvSpPr>
            <p:cNvPr id="26" name="Freeform 25"/>
            <p:cNvSpPr/>
            <p:nvPr/>
          </p:nvSpPr>
          <p:spPr>
            <a:xfrm>
              <a:off x="5136784" y="2478881"/>
              <a:ext cx="835391" cy="914400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53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17" y="1447814"/>
            <a:ext cx="6947373" cy="4991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4765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>Southbound Squalls </a:t>
            </a:r>
            <a:b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Synoptic Weather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Characteristics (Continued)</a:t>
            </a:r>
            <a:endParaRPr lang="en-US" sz="2000" dirty="0"/>
          </a:p>
        </p:txBody>
      </p:sp>
      <p:pic>
        <p:nvPicPr>
          <p:cNvPr id="12" name="Content Placeholder 11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17" y="1447814"/>
            <a:ext cx="6965607" cy="4968877"/>
          </a:xfr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70" y="1447813"/>
            <a:ext cx="7177092" cy="4991987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49" y="1459369"/>
            <a:ext cx="7106933" cy="4991986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21" y="1463188"/>
            <a:ext cx="7123388" cy="4988167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33" y="1447811"/>
            <a:ext cx="7332314" cy="5003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5058" y="1440969"/>
            <a:ext cx="7254704" cy="50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3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4" y="-48696"/>
            <a:ext cx="9601200" cy="1485900"/>
          </a:xfrm>
        </p:spPr>
        <p:txBody>
          <a:bodyPr/>
          <a:lstStyle/>
          <a:p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Eastbound Squall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Synoptic Weather Characteristics</a:t>
            </a:r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3" y="914269"/>
            <a:ext cx="2660859" cy="1781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06" y="2266822"/>
            <a:ext cx="135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186 Delays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45" y="914271"/>
            <a:ext cx="2705952" cy="1781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3792" y="2266822"/>
            <a:ext cx="130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281 Delays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32" y="901324"/>
            <a:ext cx="2559709" cy="17947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22838" y="2278399"/>
            <a:ext cx="134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329 Delays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77" y="901788"/>
            <a:ext cx="2568483" cy="17943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45165" y="2266822"/>
            <a:ext cx="137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103 Delays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36" y="2778775"/>
            <a:ext cx="2655676" cy="17996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63936" y="4126468"/>
            <a:ext cx="136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135 Delays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94" y="2773827"/>
            <a:ext cx="2732738" cy="1799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98851" y="4139703"/>
            <a:ext cx="130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271 Delays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39" y="2773827"/>
            <a:ext cx="2577478" cy="17996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55186" y="4176549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287 Delays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77" y="2802238"/>
            <a:ext cx="2544800" cy="1799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3211" y="418149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582 Delays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4" y="4661110"/>
            <a:ext cx="2660859" cy="2109911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45" y="4661110"/>
            <a:ext cx="2755837" cy="2109911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39" y="4661110"/>
            <a:ext cx="2585737" cy="21099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76407" y="6158459"/>
            <a:ext cx="126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178 Delays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6820" y="6058525"/>
            <a:ext cx="127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245 Delays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07819" y="6013553"/>
            <a:ext cx="145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452 Delays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10384" y="1572900"/>
            <a:ext cx="800472" cy="774514"/>
            <a:chOff x="5136784" y="2478881"/>
            <a:chExt cx="872957" cy="953609"/>
          </a:xfrm>
        </p:grpSpPr>
        <p:sp>
          <p:nvSpPr>
            <p:cNvPr id="27" name="Freeform 26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271748" y="1371258"/>
            <a:ext cx="762044" cy="831092"/>
            <a:chOff x="5136784" y="2478881"/>
            <a:chExt cx="872957" cy="953609"/>
          </a:xfrm>
        </p:grpSpPr>
        <p:sp>
          <p:nvSpPr>
            <p:cNvPr id="30" name="Freeform 29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84749" y="1580756"/>
            <a:ext cx="738089" cy="730265"/>
            <a:chOff x="5136784" y="2478881"/>
            <a:chExt cx="872957" cy="953609"/>
          </a:xfrm>
        </p:grpSpPr>
        <p:sp>
          <p:nvSpPr>
            <p:cNvPr id="33" name="Freeform 32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37910" y="3330075"/>
            <a:ext cx="772946" cy="809627"/>
            <a:chOff x="5136784" y="2478881"/>
            <a:chExt cx="872957" cy="953609"/>
          </a:xfrm>
        </p:grpSpPr>
        <p:sp>
          <p:nvSpPr>
            <p:cNvPr id="36" name="Freeform 35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08142" y="3481177"/>
            <a:ext cx="763939" cy="700320"/>
            <a:chOff x="5136784" y="2478881"/>
            <a:chExt cx="872957" cy="953609"/>
          </a:xfrm>
        </p:grpSpPr>
        <p:sp>
          <p:nvSpPr>
            <p:cNvPr id="39" name="Freeform 38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202406" y="3444080"/>
            <a:ext cx="752780" cy="774514"/>
            <a:chOff x="5136784" y="2478881"/>
            <a:chExt cx="872957" cy="953609"/>
          </a:xfrm>
        </p:grpSpPr>
        <p:sp>
          <p:nvSpPr>
            <p:cNvPr id="42" name="Freeform 41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973131" y="1417936"/>
            <a:ext cx="749204" cy="860463"/>
            <a:chOff x="5136784" y="2478881"/>
            <a:chExt cx="872957" cy="953609"/>
          </a:xfrm>
        </p:grpSpPr>
        <p:sp>
          <p:nvSpPr>
            <p:cNvPr id="45" name="Freeform 44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60930" y="5487634"/>
            <a:ext cx="749926" cy="865791"/>
            <a:chOff x="5136784" y="2478881"/>
            <a:chExt cx="872957" cy="953609"/>
          </a:xfrm>
        </p:grpSpPr>
        <p:sp>
          <p:nvSpPr>
            <p:cNvPr id="48" name="Freeform 47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271748" y="5487634"/>
            <a:ext cx="800333" cy="865792"/>
            <a:chOff x="5136784" y="2478881"/>
            <a:chExt cx="872957" cy="953609"/>
          </a:xfrm>
        </p:grpSpPr>
        <p:sp>
          <p:nvSpPr>
            <p:cNvPr id="51" name="Freeform 50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246160" y="5487634"/>
            <a:ext cx="709026" cy="865791"/>
            <a:chOff x="5136784" y="2478881"/>
            <a:chExt cx="872957" cy="953609"/>
          </a:xfrm>
        </p:grpSpPr>
        <p:sp>
          <p:nvSpPr>
            <p:cNvPr id="54" name="Freeform 53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989903" y="3455337"/>
            <a:ext cx="732432" cy="774514"/>
            <a:chOff x="5136784" y="2478881"/>
            <a:chExt cx="872957" cy="953609"/>
          </a:xfrm>
        </p:grpSpPr>
        <p:sp>
          <p:nvSpPr>
            <p:cNvPr id="57" name="Freeform 56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30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0624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>Eastbound Squall</a:t>
            </a:r>
            <a:b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Synoptic Weather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Characteristics (Continued)</a:t>
            </a:r>
            <a:endParaRPr lang="en-US" sz="20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66" y="1414875"/>
            <a:ext cx="7014624" cy="4863474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66" y="1413701"/>
            <a:ext cx="7158125" cy="501665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66" y="1383474"/>
            <a:ext cx="7158125" cy="500948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07" y="1363900"/>
            <a:ext cx="6960033" cy="530415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138" y="1377484"/>
            <a:ext cx="7086302" cy="537047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79" y="1422414"/>
            <a:ext cx="6813419" cy="520495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48" y="1395592"/>
            <a:ext cx="8025437" cy="53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9601200" cy="1066800"/>
          </a:xfrm>
        </p:spPr>
        <p:txBody>
          <a:bodyPr/>
          <a:lstStyle/>
          <a:p>
            <a:r>
              <a:rPr lang="en-US" sz="4000" b="1" dirty="0">
                <a:solidFill>
                  <a:srgbClr val="191B0E"/>
                </a:solidFill>
                <a:latin typeface="Times New Roman" charset="0"/>
                <a:ea typeface="Times New Roman" charset="0"/>
                <a:cs typeface="Times New Roman" charset="0"/>
              </a:rPr>
              <a:t>Eastbound </a:t>
            </a:r>
            <a:r>
              <a:rPr lang="en-US" sz="4000" b="1" dirty="0" smtClean="0">
                <a:solidFill>
                  <a:srgbClr val="191B0E"/>
                </a:solidFill>
                <a:latin typeface="Times New Roman" charset="0"/>
                <a:ea typeface="Times New Roman" charset="0"/>
                <a:cs typeface="Times New Roman" charset="0"/>
              </a:rPr>
              <a:t>Scattered</a:t>
            </a:r>
            <a:r>
              <a:rPr lang="en-US" b="1" dirty="0">
                <a:solidFill>
                  <a:srgbClr val="191B0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b="1" dirty="0">
                <a:solidFill>
                  <a:srgbClr val="191B0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solidFill>
                  <a:srgbClr val="191B0E"/>
                </a:solidFill>
                <a:latin typeface="Times New Roman" charset="0"/>
                <a:ea typeface="Times New Roman" charset="0"/>
                <a:cs typeface="Times New Roman" charset="0"/>
              </a:rPr>
              <a:t>Synoptic Weather Characteristics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28" y="1384167"/>
            <a:ext cx="2937137" cy="203428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12" y="1378663"/>
            <a:ext cx="2643996" cy="2039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7396" y="2604454"/>
            <a:ext cx="129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116 Delays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1395" y="2584140"/>
            <a:ext cx="132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262 Delays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49" y="1378663"/>
            <a:ext cx="2692336" cy="20397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63460" y="2583707"/>
            <a:ext cx="1287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265 Delays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20" y="3672838"/>
            <a:ext cx="2970546" cy="222791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764" y="3672838"/>
            <a:ext cx="2974242" cy="2227910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053571" y="4455856"/>
            <a:ext cx="2035792" cy="17425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84060" y="5292090"/>
            <a:ext cx="153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445 Delays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32570" y="5292090"/>
            <a:ext cx="141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270 Delays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69104" y="2178957"/>
            <a:ext cx="865497" cy="812753"/>
            <a:chOff x="5136784" y="2478881"/>
            <a:chExt cx="872957" cy="953609"/>
          </a:xfrm>
        </p:grpSpPr>
        <p:sp>
          <p:nvSpPr>
            <p:cNvPr id="20" name="Freeform 19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71964" y="2178957"/>
            <a:ext cx="739368" cy="794829"/>
            <a:chOff x="5136784" y="2478881"/>
            <a:chExt cx="872957" cy="953609"/>
          </a:xfrm>
        </p:grpSpPr>
        <p:sp>
          <p:nvSpPr>
            <p:cNvPr id="23" name="Freeform 22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07036" y="4552606"/>
            <a:ext cx="800472" cy="874818"/>
            <a:chOff x="5136784" y="2478881"/>
            <a:chExt cx="872957" cy="953609"/>
          </a:xfrm>
        </p:grpSpPr>
        <p:sp>
          <p:nvSpPr>
            <p:cNvPr id="26" name="Freeform 25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358659" y="2217197"/>
            <a:ext cx="800472" cy="774514"/>
            <a:chOff x="5136784" y="2478881"/>
            <a:chExt cx="872957" cy="953609"/>
          </a:xfrm>
        </p:grpSpPr>
        <p:sp>
          <p:nvSpPr>
            <p:cNvPr id="29" name="Freeform 28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168650" y="4511709"/>
            <a:ext cx="800472" cy="934497"/>
            <a:chOff x="5136784" y="2478881"/>
            <a:chExt cx="872957" cy="953609"/>
          </a:xfrm>
        </p:grpSpPr>
        <p:sp>
          <p:nvSpPr>
            <p:cNvPr id="32" name="Freeform 31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66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8439"/>
          </a:xfrm>
        </p:spPr>
        <p:txBody>
          <a:bodyPr/>
          <a:lstStyle/>
          <a:p>
            <a:r>
              <a:rPr lang="en-US" sz="2000" b="1" dirty="0" smtClean="0">
                <a:solidFill>
                  <a:srgbClr val="191B0E"/>
                </a:solidFill>
                <a:latin typeface="Times New Roman" charset="0"/>
                <a:ea typeface="Times New Roman" charset="0"/>
                <a:cs typeface="Times New Roman" charset="0"/>
              </a:rPr>
              <a:t>Eastbound Scattered </a:t>
            </a:r>
            <a:r>
              <a:rPr lang="en-US" sz="2000" b="1" dirty="0">
                <a:solidFill>
                  <a:srgbClr val="191B0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000" b="1" dirty="0">
                <a:solidFill>
                  <a:srgbClr val="191B0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000" dirty="0">
                <a:solidFill>
                  <a:srgbClr val="191B0E"/>
                </a:solidFill>
                <a:latin typeface="Times New Roman" charset="0"/>
                <a:ea typeface="Times New Roman" charset="0"/>
                <a:cs typeface="Times New Roman" charset="0"/>
              </a:rPr>
              <a:t>Synoptic Weather Characteristics (Continued)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10" y="1313659"/>
            <a:ext cx="7685133" cy="5485685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09" y="1313658"/>
            <a:ext cx="7685133" cy="539525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10" y="1313657"/>
            <a:ext cx="7685132" cy="547000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60" y="1321500"/>
            <a:ext cx="7798230" cy="539525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60" y="1297975"/>
            <a:ext cx="7891926" cy="548568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54" y="1282292"/>
            <a:ext cx="7934531" cy="548734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53" y="1260769"/>
            <a:ext cx="7840837" cy="555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264" y="212652"/>
            <a:ext cx="9601200" cy="1485900"/>
          </a:xfrm>
        </p:spPr>
        <p:txBody>
          <a:bodyPr/>
          <a:lstStyle/>
          <a:p>
            <a:r>
              <a:rPr lang="en-US" sz="4000" b="1" dirty="0">
                <a:solidFill>
                  <a:srgbClr val="191B0E"/>
                </a:solidFill>
                <a:latin typeface="Times New Roman" charset="0"/>
                <a:ea typeface="Times New Roman" charset="0"/>
                <a:cs typeface="Times New Roman" charset="0"/>
              </a:rPr>
              <a:t>Eastbound </a:t>
            </a:r>
            <a:r>
              <a:rPr lang="en-US" sz="4000" b="1" dirty="0" smtClean="0">
                <a:solidFill>
                  <a:srgbClr val="191B0E"/>
                </a:solidFill>
                <a:latin typeface="Times New Roman" charset="0"/>
                <a:ea typeface="Times New Roman" charset="0"/>
                <a:cs typeface="Times New Roman" charset="0"/>
              </a:rPr>
              <a:t>Organizing </a:t>
            </a:r>
            <a:r>
              <a:rPr lang="en-US" b="1" dirty="0">
                <a:solidFill>
                  <a:srgbClr val="191B0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b="1" dirty="0">
                <a:solidFill>
                  <a:srgbClr val="191B0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solidFill>
                  <a:srgbClr val="191B0E"/>
                </a:solidFill>
                <a:latin typeface="Times New Roman" charset="0"/>
                <a:ea typeface="Times New Roman" charset="0"/>
                <a:cs typeface="Times New Roman" charset="0"/>
              </a:rPr>
              <a:t>Synoptic Weather Characteristics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86" y="1326099"/>
            <a:ext cx="3145028" cy="212565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33" y="1298601"/>
            <a:ext cx="3042878" cy="213685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93" y="1298601"/>
            <a:ext cx="2944259" cy="213685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33" y="3975836"/>
            <a:ext cx="3034872" cy="233659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93" y="3975836"/>
            <a:ext cx="2944259" cy="233659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28" y="3914875"/>
            <a:ext cx="3105165" cy="23365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9610" y="2855167"/>
            <a:ext cx="132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498 Delays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9685" y="5701543"/>
            <a:ext cx="141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399 Delays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7068" y="2784500"/>
            <a:ext cx="128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326 Delays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7068" y="5701543"/>
            <a:ext cx="1324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537 Delays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2990" y="5705275"/>
            <a:ext cx="1324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109 Delays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73329" y="2855167"/>
            <a:ext cx="132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247 Delays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094635" y="4892522"/>
            <a:ext cx="865497" cy="936778"/>
            <a:chOff x="5136784" y="2478881"/>
            <a:chExt cx="872957" cy="953609"/>
          </a:xfrm>
        </p:grpSpPr>
        <p:sp>
          <p:nvSpPr>
            <p:cNvPr id="17" name="Freeform 16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74176" y="4872162"/>
            <a:ext cx="883517" cy="871413"/>
            <a:chOff x="5136784" y="2478881"/>
            <a:chExt cx="872957" cy="953609"/>
          </a:xfrm>
        </p:grpSpPr>
        <p:sp>
          <p:nvSpPr>
            <p:cNvPr id="20" name="Freeform 19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16958" y="4813503"/>
            <a:ext cx="892652" cy="930072"/>
            <a:chOff x="5136784" y="2478881"/>
            <a:chExt cx="872957" cy="953609"/>
          </a:xfrm>
        </p:grpSpPr>
        <p:sp>
          <p:nvSpPr>
            <p:cNvPr id="23" name="Freeform 22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094634" y="2104238"/>
            <a:ext cx="865497" cy="864928"/>
            <a:chOff x="5136784" y="2478881"/>
            <a:chExt cx="872957" cy="953609"/>
          </a:xfrm>
        </p:grpSpPr>
        <p:sp>
          <p:nvSpPr>
            <p:cNvPr id="26" name="Freeform 25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92196" y="2126288"/>
            <a:ext cx="865497" cy="842878"/>
            <a:chOff x="5136784" y="2478881"/>
            <a:chExt cx="872957" cy="953609"/>
          </a:xfrm>
        </p:grpSpPr>
        <p:sp>
          <p:nvSpPr>
            <p:cNvPr id="29" name="Freeform 28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68542" y="2126288"/>
            <a:ext cx="888168" cy="842878"/>
            <a:chOff x="5136784" y="2478881"/>
            <a:chExt cx="872957" cy="953609"/>
          </a:xfrm>
        </p:grpSpPr>
        <p:sp>
          <p:nvSpPr>
            <p:cNvPr id="32" name="Freeform 31"/>
            <p:cNvSpPr/>
            <p:nvPr/>
          </p:nvSpPr>
          <p:spPr>
            <a:xfrm>
              <a:off x="5136784" y="2478881"/>
              <a:ext cx="872957" cy="953609"/>
            </a:xfrm>
            <a:custGeom>
              <a:avLst/>
              <a:gdLst>
                <a:gd name="connsiteX0" fmla="*/ 1954 w 835391"/>
                <a:gd name="connsiteY0" fmla="*/ 42863 h 914400"/>
                <a:gd name="connsiteX1" fmla="*/ 1954 w 835391"/>
                <a:gd name="connsiteY1" fmla="*/ 64294 h 914400"/>
                <a:gd name="connsiteX2" fmla="*/ 6716 w 835391"/>
                <a:gd name="connsiteY2" fmla="*/ 71438 h 914400"/>
                <a:gd name="connsiteX3" fmla="*/ 11479 w 835391"/>
                <a:gd name="connsiteY3" fmla="*/ 85725 h 914400"/>
                <a:gd name="connsiteX4" fmla="*/ 13860 w 835391"/>
                <a:gd name="connsiteY4" fmla="*/ 92869 h 914400"/>
                <a:gd name="connsiteX5" fmla="*/ 18622 w 835391"/>
                <a:gd name="connsiteY5" fmla="*/ 119063 h 914400"/>
                <a:gd name="connsiteX6" fmla="*/ 23385 w 835391"/>
                <a:gd name="connsiteY6" fmla="*/ 126207 h 914400"/>
                <a:gd name="connsiteX7" fmla="*/ 30529 w 835391"/>
                <a:gd name="connsiteY7" fmla="*/ 150019 h 914400"/>
                <a:gd name="connsiteX8" fmla="*/ 35291 w 835391"/>
                <a:gd name="connsiteY8" fmla="*/ 159544 h 914400"/>
                <a:gd name="connsiteX9" fmla="*/ 40054 w 835391"/>
                <a:gd name="connsiteY9" fmla="*/ 180975 h 914400"/>
                <a:gd name="connsiteX10" fmla="*/ 42435 w 835391"/>
                <a:gd name="connsiteY10" fmla="*/ 188119 h 914400"/>
                <a:gd name="connsiteX11" fmla="*/ 44816 w 835391"/>
                <a:gd name="connsiteY11" fmla="*/ 209550 h 914400"/>
                <a:gd name="connsiteX12" fmla="*/ 49579 w 835391"/>
                <a:gd name="connsiteY12" fmla="*/ 230982 h 914400"/>
                <a:gd name="connsiteX13" fmla="*/ 51960 w 835391"/>
                <a:gd name="connsiteY13" fmla="*/ 242888 h 914400"/>
                <a:gd name="connsiteX14" fmla="*/ 56722 w 835391"/>
                <a:gd name="connsiteY14" fmla="*/ 257175 h 914400"/>
                <a:gd name="connsiteX15" fmla="*/ 61485 w 835391"/>
                <a:gd name="connsiteY15" fmla="*/ 292894 h 914400"/>
                <a:gd name="connsiteX16" fmla="*/ 66247 w 835391"/>
                <a:gd name="connsiteY16" fmla="*/ 307182 h 914400"/>
                <a:gd name="connsiteX17" fmla="*/ 71010 w 835391"/>
                <a:gd name="connsiteY17" fmla="*/ 321469 h 914400"/>
                <a:gd name="connsiteX18" fmla="*/ 78154 w 835391"/>
                <a:gd name="connsiteY18" fmla="*/ 342900 h 914400"/>
                <a:gd name="connsiteX19" fmla="*/ 80535 w 835391"/>
                <a:gd name="connsiteY19" fmla="*/ 350044 h 914400"/>
                <a:gd name="connsiteX20" fmla="*/ 85297 w 835391"/>
                <a:gd name="connsiteY20" fmla="*/ 381000 h 914400"/>
                <a:gd name="connsiteX21" fmla="*/ 90060 w 835391"/>
                <a:gd name="connsiteY21" fmla="*/ 395288 h 914400"/>
                <a:gd name="connsiteX22" fmla="*/ 92441 w 835391"/>
                <a:gd name="connsiteY22" fmla="*/ 402432 h 914400"/>
                <a:gd name="connsiteX23" fmla="*/ 97204 w 835391"/>
                <a:gd name="connsiteY23" fmla="*/ 438150 h 914400"/>
                <a:gd name="connsiteX24" fmla="*/ 101966 w 835391"/>
                <a:gd name="connsiteY24" fmla="*/ 452438 h 914400"/>
                <a:gd name="connsiteX25" fmla="*/ 109110 w 835391"/>
                <a:gd name="connsiteY25" fmla="*/ 481013 h 914400"/>
                <a:gd name="connsiteX26" fmla="*/ 116254 w 835391"/>
                <a:gd name="connsiteY26" fmla="*/ 488157 h 914400"/>
                <a:gd name="connsiteX27" fmla="*/ 118635 w 835391"/>
                <a:gd name="connsiteY27" fmla="*/ 495300 h 914400"/>
                <a:gd name="connsiteX28" fmla="*/ 123397 w 835391"/>
                <a:gd name="connsiteY28" fmla="*/ 514350 h 914400"/>
                <a:gd name="connsiteX29" fmla="*/ 128160 w 835391"/>
                <a:gd name="connsiteY29" fmla="*/ 521494 h 914400"/>
                <a:gd name="connsiteX30" fmla="*/ 137685 w 835391"/>
                <a:gd name="connsiteY30" fmla="*/ 533400 h 914400"/>
                <a:gd name="connsiteX31" fmla="*/ 144829 w 835391"/>
                <a:gd name="connsiteY31" fmla="*/ 547688 h 914400"/>
                <a:gd name="connsiteX32" fmla="*/ 144829 w 835391"/>
                <a:gd name="connsiteY32" fmla="*/ 564357 h 914400"/>
                <a:gd name="connsiteX33" fmla="*/ 156735 w 835391"/>
                <a:gd name="connsiteY33" fmla="*/ 566738 h 914400"/>
                <a:gd name="connsiteX34" fmla="*/ 161497 w 835391"/>
                <a:gd name="connsiteY34" fmla="*/ 576263 h 914400"/>
                <a:gd name="connsiteX35" fmla="*/ 156735 w 835391"/>
                <a:gd name="connsiteY35" fmla="*/ 583407 h 914400"/>
                <a:gd name="connsiteX36" fmla="*/ 149591 w 835391"/>
                <a:gd name="connsiteY36" fmla="*/ 585788 h 914400"/>
                <a:gd name="connsiteX37" fmla="*/ 135304 w 835391"/>
                <a:gd name="connsiteY37" fmla="*/ 597694 h 914400"/>
                <a:gd name="connsiteX38" fmla="*/ 132922 w 835391"/>
                <a:gd name="connsiteY38" fmla="*/ 607219 h 914400"/>
                <a:gd name="connsiteX39" fmla="*/ 128160 w 835391"/>
                <a:gd name="connsiteY39" fmla="*/ 647700 h 914400"/>
                <a:gd name="connsiteX40" fmla="*/ 130541 w 835391"/>
                <a:gd name="connsiteY40" fmla="*/ 657225 h 914400"/>
                <a:gd name="connsiteX41" fmla="*/ 135304 w 835391"/>
                <a:gd name="connsiteY41" fmla="*/ 671513 h 914400"/>
                <a:gd name="connsiteX42" fmla="*/ 137685 w 835391"/>
                <a:gd name="connsiteY42" fmla="*/ 700088 h 914400"/>
                <a:gd name="connsiteX43" fmla="*/ 140066 w 835391"/>
                <a:gd name="connsiteY43" fmla="*/ 709613 h 914400"/>
                <a:gd name="connsiteX44" fmla="*/ 147210 w 835391"/>
                <a:gd name="connsiteY44" fmla="*/ 714375 h 914400"/>
                <a:gd name="connsiteX45" fmla="*/ 149591 w 835391"/>
                <a:gd name="connsiteY45" fmla="*/ 721519 h 914400"/>
                <a:gd name="connsiteX46" fmla="*/ 144829 w 835391"/>
                <a:gd name="connsiteY46" fmla="*/ 735807 h 914400"/>
                <a:gd name="connsiteX47" fmla="*/ 142447 w 835391"/>
                <a:gd name="connsiteY47" fmla="*/ 745332 h 914400"/>
                <a:gd name="connsiteX48" fmla="*/ 144829 w 835391"/>
                <a:gd name="connsiteY48" fmla="*/ 783432 h 914400"/>
                <a:gd name="connsiteX49" fmla="*/ 154354 w 835391"/>
                <a:gd name="connsiteY49" fmla="*/ 797719 h 914400"/>
                <a:gd name="connsiteX50" fmla="*/ 163879 w 835391"/>
                <a:gd name="connsiteY50" fmla="*/ 826294 h 914400"/>
                <a:gd name="connsiteX51" fmla="*/ 166260 w 835391"/>
                <a:gd name="connsiteY51" fmla="*/ 833438 h 914400"/>
                <a:gd name="connsiteX52" fmla="*/ 175785 w 835391"/>
                <a:gd name="connsiteY52" fmla="*/ 847725 h 914400"/>
                <a:gd name="connsiteX53" fmla="*/ 178166 w 835391"/>
                <a:gd name="connsiteY53" fmla="*/ 857250 h 914400"/>
                <a:gd name="connsiteX54" fmla="*/ 187691 w 835391"/>
                <a:gd name="connsiteY54" fmla="*/ 881063 h 914400"/>
                <a:gd name="connsiteX55" fmla="*/ 197216 w 835391"/>
                <a:gd name="connsiteY55" fmla="*/ 883444 h 914400"/>
                <a:gd name="connsiteX56" fmla="*/ 290085 w 835391"/>
                <a:gd name="connsiteY56" fmla="*/ 881063 h 914400"/>
                <a:gd name="connsiteX57" fmla="*/ 301991 w 835391"/>
                <a:gd name="connsiteY57" fmla="*/ 878682 h 914400"/>
                <a:gd name="connsiteX58" fmla="*/ 342472 w 835391"/>
                <a:gd name="connsiteY58" fmla="*/ 876300 h 914400"/>
                <a:gd name="connsiteX59" fmla="*/ 552022 w 835391"/>
                <a:gd name="connsiteY59" fmla="*/ 873919 h 914400"/>
                <a:gd name="connsiteX60" fmla="*/ 599647 w 835391"/>
                <a:gd name="connsiteY60" fmla="*/ 871538 h 914400"/>
                <a:gd name="connsiteX61" fmla="*/ 609172 w 835391"/>
                <a:gd name="connsiteY61" fmla="*/ 869157 h 914400"/>
                <a:gd name="connsiteX62" fmla="*/ 628222 w 835391"/>
                <a:gd name="connsiteY62" fmla="*/ 871538 h 914400"/>
                <a:gd name="connsiteX63" fmla="*/ 632985 w 835391"/>
                <a:gd name="connsiteY63" fmla="*/ 878682 h 914400"/>
                <a:gd name="connsiteX64" fmla="*/ 637747 w 835391"/>
                <a:gd name="connsiteY64" fmla="*/ 892969 h 914400"/>
                <a:gd name="connsiteX65" fmla="*/ 642510 w 835391"/>
                <a:gd name="connsiteY65" fmla="*/ 900113 h 914400"/>
                <a:gd name="connsiteX66" fmla="*/ 644891 w 835391"/>
                <a:gd name="connsiteY66" fmla="*/ 907257 h 914400"/>
                <a:gd name="connsiteX67" fmla="*/ 659179 w 835391"/>
                <a:gd name="connsiteY67" fmla="*/ 914400 h 914400"/>
                <a:gd name="connsiteX68" fmla="*/ 671085 w 835391"/>
                <a:gd name="connsiteY68" fmla="*/ 912019 h 914400"/>
                <a:gd name="connsiteX69" fmla="*/ 678229 w 835391"/>
                <a:gd name="connsiteY69" fmla="*/ 895350 h 914400"/>
                <a:gd name="connsiteX70" fmla="*/ 673466 w 835391"/>
                <a:gd name="connsiteY70" fmla="*/ 869157 h 914400"/>
                <a:gd name="connsiteX71" fmla="*/ 671085 w 835391"/>
                <a:gd name="connsiteY71" fmla="*/ 859632 h 914400"/>
                <a:gd name="connsiteX72" fmla="*/ 666322 w 835391"/>
                <a:gd name="connsiteY72" fmla="*/ 852488 h 914400"/>
                <a:gd name="connsiteX73" fmla="*/ 668704 w 835391"/>
                <a:gd name="connsiteY73" fmla="*/ 840582 h 914400"/>
                <a:gd name="connsiteX74" fmla="*/ 682991 w 835391"/>
                <a:gd name="connsiteY74" fmla="*/ 828675 h 914400"/>
                <a:gd name="connsiteX75" fmla="*/ 766335 w 835391"/>
                <a:gd name="connsiteY75" fmla="*/ 826294 h 914400"/>
                <a:gd name="connsiteX76" fmla="*/ 763954 w 835391"/>
                <a:gd name="connsiteY76" fmla="*/ 795338 h 914400"/>
                <a:gd name="connsiteX77" fmla="*/ 761572 w 835391"/>
                <a:gd name="connsiteY77" fmla="*/ 776288 h 914400"/>
                <a:gd name="connsiteX78" fmla="*/ 768716 w 835391"/>
                <a:gd name="connsiteY78" fmla="*/ 735807 h 914400"/>
                <a:gd name="connsiteX79" fmla="*/ 773479 w 835391"/>
                <a:gd name="connsiteY79" fmla="*/ 728663 h 914400"/>
                <a:gd name="connsiteX80" fmla="*/ 778241 w 835391"/>
                <a:gd name="connsiteY80" fmla="*/ 714375 h 914400"/>
                <a:gd name="connsiteX81" fmla="*/ 785385 w 835391"/>
                <a:gd name="connsiteY81" fmla="*/ 678657 h 914400"/>
                <a:gd name="connsiteX82" fmla="*/ 787766 w 835391"/>
                <a:gd name="connsiteY82" fmla="*/ 650082 h 914400"/>
                <a:gd name="connsiteX83" fmla="*/ 794910 w 835391"/>
                <a:gd name="connsiteY83" fmla="*/ 654844 h 914400"/>
                <a:gd name="connsiteX84" fmla="*/ 785385 w 835391"/>
                <a:gd name="connsiteY84" fmla="*/ 631032 h 914400"/>
                <a:gd name="connsiteX85" fmla="*/ 792529 w 835391"/>
                <a:gd name="connsiteY85" fmla="*/ 626269 h 914400"/>
                <a:gd name="connsiteX86" fmla="*/ 804435 w 835391"/>
                <a:gd name="connsiteY86" fmla="*/ 623888 h 914400"/>
                <a:gd name="connsiteX87" fmla="*/ 806816 w 835391"/>
                <a:gd name="connsiteY87" fmla="*/ 616744 h 914400"/>
                <a:gd name="connsiteX88" fmla="*/ 809197 w 835391"/>
                <a:gd name="connsiteY88" fmla="*/ 585788 h 914400"/>
                <a:gd name="connsiteX89" fmla="*/ 825866 w 835391"/>
                <a:gd name="connsiteY89" fmla="*/ 583407 h 914400"/>
                <a:gd name="connsiteX90" fmla="*/ 835391 w 835391"/>
                <a:gd name="connsiteY90" fmla="*/ 569119 h 914400"/>
                <a:gd name="connsiteX91" fmla="*/ 799672 w 835391"/>
                <a:gd name="connsiteY91" fmla="*/ 552450 h 914400"/>
                <a:gd name="connsiteX92" fmla="*/ 785385 w 835391"/>
                <a:gd name="connsiteY92" fmla="*/ 540544 h 914400"/>
                <a:gd name="connsiteX93" fmla="*/ 780622 w 835391"/>
                <a:gd name="connsiteY93" fmla="*/ 500063 h 914400"/>
                <a:gd name="connsiteX94" fmla="*/ 775860 w 835391"/>
                <a:gd name="connsiteY94" fmla="*/ 492919 h 914400"/>
                <a:gd name="connsiteX95" fmla="*/ 771097 w 835391"/>
                <a:gd name="connsiteY95" fmla="*/ 478632 h 914400"/>
                <a:gd name="connsiteX96" fmla="*/ 756810 w 835391"/>
                <a:gd name="connsiteY96" fmla="*/ 471488 h 914400"/>
                <a:gd name="connsiteX97" fmla="*/ 744904 w 835391"/>
                <a:gd name="connsiteY97" fmla="*/ 461963 h 914400"/>
                <a:gd name="connsiteX98" fmla="*/ 740141 w 835391"/>
                <a:gd name="connsiteY98" fmla="*/ 454819 h 914400"/>
                <a:gd name="connsiteX99" fmla="*/ 732997 w 835391"/>
                <a:gd name="connsiteY99" fmla="*/ 450057 h 914400"/>
                <a:gd name="connsiteX100" fmla="*/ 725854 w 835391"/>
                <a:gd name="connsiteY100" fmla="*/ 419100 h 914400"/>
                <a:gd name="connsiteX101" fmla="*/ 721091 w 835391"/>
                <a:gd name="connsiteY101" fmla="*/ 411957 h 914400"/>
                <a:gd name="connsiteX102" fmla="*/ 713947 w 835391"/>
                <a:gd name="connsiteY102" fmla="*/ 395288 h 914400"/>
                <a:gd name="connsiteX103" fmla="*/ 711566 w 835391"/>
                <a:gd name="connsiteY103" fmla="*/ 388144 h 914400"/>
                <a:gd name="connsiteX104" fmla="*/ 706804 w 835391"/>
                <a:gd name="connsiteY104" fmla="*/ 381000 h 914400"/>
                <a:gd name="connsiteX105" fmla="*/ 704422 w 835391"/>
                <a:gd name="connsiteY105" fmla="*/ 373857 h 914400"/>
                <a:gd name="connsiteX106" fmla="*/ 690135 w 835391"/>
                <a:gd name="connsiteY106" fmla="*/ 366713 h 914400"/>
                <a:gd name="connsiteX107" fmla="*/ 675847 w 835391"/>
                <a:gd name="connsiteY107" fmla="*/ 359569 h 914400"/>
                <a:gd name="connsiteX108" fmla="*/ 661560 w 835391"/>
                <a:gd name="connsiteY108" fmla="*/ 352425 h 914400"/>
                <a:gd name="connsiteX109" fmla="*/ 649654 w 835391"/>
                <a:gd name="connsiteY109" fmla="*/ 330994 h 914400"/>
                <a:gd name="connsiteX110" fmla="*/ 642510 w 835391"/>
                <a:gd name="connsiteY110" fmla="*/ 323850 h 914400"/>
                <a:gd name="connsiteX111" fmla="*/ 635366 w 835391"/>
                <a:gd name="connsiteY111" fmla="*/ 321469 h 914400"/>
                <a:gd name="connsiteX112" fmla="*/ 628222 w 835391"/>
                <a:gd name="connsiteY112" fmla="*/ 292894 h 914400"/>
                <a:gd name="connsiteX113" fmla="*/ 621079 w 835391"/>
                <a:gd name="connsiteY113" fmla="*/ 288132 h 914400"/>
                <a:gd name="connsiteX114" fmla="*/ 606791 w 835391"/>
                <a:gd name="connsiteY114" fmla="*/ 283369 h 914400"/>
                <a:gd name="connsiteX115" fmla="*/ 592504 w 835391"/>
                <a:gd name="connsiteY115" fmla="*/ 271463 h 914400"/>
                <a:gd name="connsiteX116" fmla="*/ 585360 w 835391"/>
                <a:gd name="connsiteY116" fmla="*/ 269082 h 914400"/>
                <a:gd name="connsiteX117" fmla="*/ 578216 w 835391"/>
                <a:gd name="connsiteY117" fmla="*/ 261938 h 914400"/>
                <a:gd name="connsiteX118" fmla="*/ 575835 w 835391"/>
                <a:gd name="connsiteY118" fmla="*/ 254794 h 914400"/>
                <a:gd name="connsiteX119" fmla="*/ 566310 w 835391"/>
                <a:gd name="connsiteY119" fmla="*/ 240507 h 914400"/>
                <a:gd name="connsiteX120" fmla="*/ 561547 w 835391"/>
                <a:gd name="connsiteY120" fmla="*/ 233363 h 914400"/>
                <a:gd name="connsiteX121" fmla="*/ 554404 w 835391"/>
                <a:gd name="connsiteY121" fmla="*/ 228600 h 914400"/>
                <a:gd name="connsiteX122" fmla="*/ 549641 w 835391"/>
                <a:gd name="connsiteY122" fmla="*/ 221457 h 914400"/>
                <a:gd name="connsiteX123" fmla="*/ 542497 w 835391"/>
                <a:gd name="connsiteY123" fmla="*/ 219075 h 914400"/>
                <a:gd name="connsiteX124" fmla="*/ 525829 w 835391"/>
                <a:gd name="connsiteY124" fmla="*/ 209550 h 914400"/>
                <a:gd name="connsiteX125" fmla="*/ 511541 w 835391"/>
                <a:gd name="connsiteY125" fmla="*/ 202407 h 914400"/>
                <a:gd name="connsiteX126" fmla="*/ 502016 w 835391"/>
                <a:gd name="connsiteY126" fmla="*/ 180975 h 914400"/>
                <a:gd name="connsiteX127" fmla="*/ 494872 w 835391"/>
                <a:gd name="connsiteY127" fmla="*/ 173832 h 914400"/>
                <a:gd name="connsiteX128" fmla="*/ 487729 w 835391"/>
                <a:gd name="connsiteY128" fmla="*/ 159544 h 914400"/>
                <a:gd name="connsiteX129" fmla="*/ 485347 w 835391"/>
                <a:gd name="connsiteY129" fmla="*/ 152400 h 914400"/>
                <a:gd name="connsiteX130" fmla="*/ 475822 w 835391"/>
                <a:gd name="connsiteY130" fmla="*/ 138113 h 914400"/>
                <a:gd name="connsiteX131" fmla="*/ 466297 w 835391"/>
                <a:gd name="connsiteY131" fmla="*/ 121444 h 914400"/>
                <a:gd name="connsiteX132" fmla="*/ 463916 w 835391"/>
                <a:gd name="connsiteY132" fmla="*/ 114300 h 914400"/>
                <a:gd name="connsiteX133" fmla="*/ 459154 w 835391"/>
                <a:gd name="connsiteY133" fmla="*/ 107157 h 914400"/>
                <a:gd name="connsiteX134" fmla="*/ 421054 w 835391"/>
                <a:gd name="connsiteY134" fmla="*/ 97632 h 914400"/>
                <a:gd name="connsiteX135" fmla="*/ 409147 w 835391"/>
                <a:gd name="connsiteY135" fmla="*/ 83344 h 914400"/>
                <a:gd name="connsiteX136" fmla="*/ 397241 w 835391"/>
                <a:gd name="connsiteY136" fmla="*/ 71438 h 914400"/>
                <a:gd name="connsiteX137" fmla="*/ 375810 w 835391"/>
                <a:gd name="connsiteY137" fmla="*/ 61913 h 914400"/>
                <a:gd name="connsiteX138" fmla="*/ 378191 w 835391"/>
                <a:gd name="connsiteY138" fmla="*/ 52388 h 914400"/>
                <a:gd name="connsiteX139" fmla="*/ 385335 w 835391"/>
                <a:gd name="connsiteY139" fmla="*/ 45244 h 914400"/>
                <a:gd name="connsiteX140" fmla="*/ 390097 w 835391"/>
                <a:gd name="connsiteY140" fmla="*/ 38100 h 914400"/>
                <a:gd name="connsiteX141" fmla="*/ 397241 w 835391"/>
                <a:gd name="connsiteY141" fmla="*/ 30957 h 914400"/>
                <a:gd name="connsiteX142" fmla="*/ 406766 w 835391"/>
                <a:gd name="connsiteY142" fmla="*/ 16669 h 914400"/>
                <a:gd name="connsiteX143" fmla="*/ 411529 w 835391"/>
                <a:gd name="connsiteY143" fmla="*/ 2382 h 914400"/>
                <a:gd name="connsiteX144" fmla="*/ 404385 w 835391"/>
                <a:gd name="connsiteY144" fmla="*/ 0 h 914400"/>
                <a:gd name="connsiteX145" fmla="*/ 373429 w 835391"/>
                <a:gd name="connsiteY145" fmla="*/ 4763 h 914400"/>
                <a:gd name="connsiteX146" fmla="*/ 351997 w 835391"/>
                <a:gd name="connsiteY146" fmla="*/ 7144 h 914400"/>
                <a:gd name="connsiteX147" fmla="*/ 342472 w 835391"/>
                <a:gd name="connsiteY147" fmla="*/ 9525 h 914400"/>
                <a:gd name="connsiteX148" fmla="*/ 323422 w 835391"/>
                <a:gd name="connsiteY148" fmla="*/ 11907 h 914400"/>
                <a:gd name="connsiteX149" fmla="*/ 306754 w 835391"/>
                <a:gd name="connsiteY149" fmla="*/ 14288 h 914400"/>
                <a:gd name="connsiteX150" fmla="*/ 266272 w 835391"/>
                <a:gd name="connsiteY150" fmla="*/ 19050 h 914400"/>
                <a:gd name="connsiteX151" fmla="*/ 242460 w 835391"/>
                <a:gd name="connsiteY151" fmla="*/ 21432 h 914400"/>
                <a:gd name="connsiteX152" fmla="*/ 235316 w 835391"/>
                <a:gd name="connsiteY152" fmla="*/ 23813 h 914400"/>
                <a:gd name="connsiteX153" fmla="*/ 173404 w 835391"/>
                <a:gd name="connsiteY153" fmla="*/ 28575 h 914400"/>
                <a:gd name="connsiteX154" fmla="*/ 99585 w 835391"/>
                <a:gd name="connsiteY154" fmla="*/ 33338 h 914400"/>
                <a:gd name="connsiteX155" fmla="*/ 85297 w 835391"/>
                <a:gd name="connsiteY155" fmla="*/ 35719 h 914400"/>
                <a:gd name="connsiteX156" fmla="*/ 1954 w 835391"/>
                <a:gd name="connsiteY156" fmla="*/ 40482 h 914400"/>
                <a:gd name="connsiteX157" fmla="*/ 1954 w 835391"/>
                <a:gd name="connsiteY157" fmla="*/ 4286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835391" h="914400">
                  <a:moveTo>
                    <a:pt x="1954" y="42863"/>
                  </a:moveTo>
                  <a:cubicBezTo>
                    <a:pt x="1954" y="46832"/>
                    <a:pt x="-2444" y="55499"/>
                    <a:pt x="1954" y="64294"/>
                  </a:cubicBezTo>
                  <a:cubicBezTo>
                    <a:pt x="3234" y="66854"/>
                    <a:pt x="5554" y="68823"/>
                    <a:pt x="6716" y="71438"/>
                  </a:cubicBezTo>
                  <a:cubicBezTo>
                    <a:pt x="8755" y="76025"/>
                    <a:pt x="9891" y="80963"/>
                    <a:pt x="11479" y="85725"/>
                  </a:cubicBezTo>
                  <a:lnTo>
                    <a:pt x="13860" y="92869"/>
                  </a:lnTo>
                  <a:cubicBezTo>
                    <a:pt x="14680" y="99432"/>
                    <a:pt x="14952" y="111723"/>
                    <a:pt x="18622" y="119063"/>
                  </a:cubicBezTo>
                  <a:cubicBezTo>
                    <a:pt x="19902" y="121623"/>
                    <a:pt x="21797" y="123826"/>
                    <a:pt x="23385" y="126207"/>
                  </a:cubicBezTo>
                  <a:cubicBezTo>
                    <a:pt x="25095" y="133047"/>
                    <a:pt x="27628" y="144216"/>
                    <a:pt x="30529" y="150019"/>
                  </a:cubicBezTo>
                  <a:lnTo>
                    <a:pt x="35291" y="159544"/>
                  </a:lnTo>
                  <a:cubicBezTo>
                    <a:pt x="36930" y="167742"/>
                    <a:pt x="37809" y="173117"/>
                    <a:pt x="40054" y="180975"/>
                  </a:cubicBezTo>
                  <a:cubicBezTo>
                    <a:pt x="40744" y="183389"/>
                    <a:pt x="41641" y="185738"/>
                    <a:pt x="42435" y="188119"/>
                  </a:cubicBezTo>
                  <a:cubicBezTo>
                    <a:pt x="43229" y="195263"/>
                    <a:pt x="43800" y="202435"/>
                    <a:pt x="44816" y="209550"/>
                  </a:cubicBezTo>
                  <a:cubicBezTo>
                    <a:pt x="46255" y="219622"/>
                    <a:pt x="47496" y="221609"/>
                    <a:pt x="49579" y="230982"/>
                  </a:cubicBezTo>
                  <a:cubicBezTo>
                    <a:pt x="50457" y="234933"/>
                    <a:pt x="50895" y="238983"/>
                    <a:pt x="51960" y="242888"/>
                  </a:cubicBezTo>
                  <a:cubicBezTo>
                    <a:pt x="53281" y="247731"/>
                    <a:pt x="56722" y="257175"/>
                    <a:pt x="56722" y="257175"/>
                  </a:cubicBezTo>
                  <a:cubicBezTo>
                    <a:pt x="57869" y="268640"/>
                    <a:pt x="58371" y="281474"/>
                    <a:pt x="61485" y="292894"/>
                  </a:cubicBezTo>
                  <a:cubicBezTo>
                    <a:pt x="62806" y="297737"/>
                    <a:pt x="64659" y="302419"/>
                    <a:pt x="66247" y="307182"/>
                  </a:cubicBezTo>
                  <a:lnTo>
                    <a:pt x="71010" y="321469"/>
                  </a:lnTo>
                  <a:lnTo>
                    <a:pt x="78154" y="342900"/>
                  </a:lnTo>
                  <a:lnTo>
                    <a:pt x="80535" y="350044"/>
                  </a:lnTo>
                  <a:cubicBezTo>
                    <a:pt x="82211" y="365131"/>
                    <a:pt x="81658" y="368871"/>
                    <a:pt x="85297" y="381000"/>
                  </a:cubicBezTo>
                  <a:cubicBezTo>
                    <a:pt x="86740" y="385809"/>
                    <a:pt x="88472" y="390525"/>
                    <a:pt x="90060" y="395288"/>
                  </a:cubicBezTo>
                  <a:lnTo>
                    <a:pt x="92441" y="402432"/>
                  </a:lnTo>
                  <a:cubicBezTo>
                    <a:pt x="93589" y="413915"/>
                    <a:pt x="94087" y="426721"/>
                    <a:pt x="97204" y="438150"/>
                  </a:cubicBezTo>
                  <a:cubicBezTo>
                    <a:pt x="98525" y="442993"/>
                    <a:pt x="101141" y="447486"/>
                    <a:pt x="101966" y="452438"/>
                  </a:cubicBezTo>
                  <a:cubicBezTo>
                    <a:pt x="102753" y="457161"/>
                    <a:pt x="105336" y="477239"/>
                    <a:pt x="109110" y="481013"/>
                  </a:cubicBezTo>
                  <a:lnTo>
                    <a:pt x="116254" y="488157"/>
                  </a:lnTo>
                  <a:cubicBezTo>
                    <a:pt x="117048" y="490538"/>
                    <a:pt x="117975" y="492879"/>
                    <a:pt x="118635" y="495300"/>
                  </a:cubicBezTo>
                  <a:cubicBezTo>
                    <a:pt x="120357" y="501615"/>
                    <a:pt x="119766" y="508904"/>
                    <a:pt x="123397" y="514350"/>
                  </a:cubicBezTo>
                  <a:lnTo>
                    <a:pt x="128160" y="521494"/>
                  </a:lnTo>
                  <a:cubicBezTo>
                    <a:pt x="132796" y="535403"/>
                    <a:pt x="126913" y="522628"/>
                    <a:pt x="137685" y="533400"/>
                  </a:cubicBezTo>
                  <a:cubicBezTo>
                    <a:pt x="142299" y="538014"/>
                    <a:pt x="142892" y="541880"/>
                    <a:pt x="144829" y="547688"/>
                  </a:cubicBezTo>
                  <a:cubicBezTo>
                    <a:pt x="143307" y="552254"/>
                    <a:pt x="139368" y="559806"/>
                    <a:pt x="144829" y="564357"/>
                  </a:cubicBezTo>
                  <a:cubicBezTo>
                    <a:pt x="147938" y="566948"/>
                    <a:pt x="152766" y="565944"/>
                    <a:pt x="156735" y="566738"/>
                  </a:cubicBezTo>
                  <a:cubicBezTo>
                    <a:pt x="158322" y="569913"/>
                    <a:pt x="161497" y="572713"/>
                    <a:pt x="161497" y="576263"/>
                  </a:cubicBezTo>
                  <a:cubicBezTo>
                    <a:pt x="161497" y="579125"/>
                    <a:pt x="158970" y="581619"/>
                    <a:pt x="156735" y="583407"/>
                  </a:cubicBezTo>
                  <a:cubicBezTo>
                    <a:pt x="154775" y="584975"/>
                    <a:pt x="151836" y="584666"/>
                    <a:pt x="149591" y="585788"/>
                  </a:cubicBezTo>
                  <a:cubicBezTo>
                    <a:pt x="142958" y="589104"/>
                    <a:pt x="140572" y="592426"/>
                    <a:pt x="135304" y="597694"/>
                  </a:cubicBezTo>
                  <a:cubicBezTo>
                    <a:pt x="134510" y="600869"/>
                    <a:pt x="133283" y="603966"/>
                    <a:pt x="132922" y="607219"/>
                  </a:cubicBezTo>
                  <a:cubicBezTo>
                    <a:pt x="128228" y="649464"/>
                    <a:pt x="134545" y="628545"/>
                    <a:pt x="128160" y="647700"/>
                  </a:cubicBezTo>
                  <a:cubicBezTo>
                    <a:pt x="128954" y="650875"/>
                    <a:pt x="129601" y="654090"/>
                    <a:pt x="130541" y="657225"/>
                  </a:cubicBezTo>
                  <a:cubicBezTo>
                    <a:pt x="131984" y="662034"/>
                    <a:pt x="135304" y="671513"/>
                    <a:pt x="135304" y="671513"/>
                  </a:cubicBezTo>
                  <a:cubicBezTo>
                    <a:pt x="136098" y="681038"/>
                    <a:pt x="136500" y="690604"/>
                    <a:pt x="137685" y="700088"/>
                  </a:cubicBezTo>
                  <a:cubicBezTo>
                    <a:pt x="138091" y="703335"/>
                    <a:pt x="138251" y="706890"/>
                    <a:pt x="140066" y="709613"/>
                  </a:cubicBezTo>
                  <a:cubicBezTo>
                    <a:pt x="141654" y="711994"/>
                    <a:pt x="144829" y="712788"/>
                    <a:pt x="147210" y="714375"/>
                  </a:cubicBezTo>
                  <a:cubicBezTo>
                    <a:pt x="148004" y="716756"/>
                    <a:pt x="149868" y="719024"/>
                    <a:pt x="149591" y="721519"/>
                  </a:cubicBezTo>
                  <a:cubicBezTo>
                    <a:pt x="149037" y="726509"/>
                    <a:pt x="146047" y="730937"/>
                    <a:pt x="144829" y="735807"/>
                  </a:cubicBezTo>
                  <a:lnTo>
                    <a:pt x="142447" y="745332"/>
                  </a:lnTo>
                  <a:cubicBezTo>
                    <a:pt x="143241" y="758032"/>
                    <a:pt x="142009" y="771024"/>
                    <a:pt x="144829" y="783432"/>
                  </a:cubicBezTo>
                  <a:cubicBezTo>
                    <a:pt x="146098" y="789013"/>
                    <a:pt x="154354" y="797719"/>
                    <a:pt x="154354" y="797719"/>
                  </a:cubicBezTo>
                  <a:lnTo>
                    <a:pt x="163879" y="826294"/>
                  </a:lnTo>
                  <a:cubicBezTo>
                    <a:pt x="164673" y="828675"/>
                    <a:pt x="164868" y="831349"/>
                    <a:pt x="166260" y="833438"/>
                  </a:cubicBezTo>
                  <a:lnTo>
                    <a:pt x="175785" y="847725"/>
                  </a:lnTo>
                  <a:cubicBezTo>
                    <a:pt x="176579" y="850900"/>
                    <a:pt x="177581" y="854030"/>
                    <a:pt x="178166" y="857250"/>
                  </a:cubicBezTo>
                  <a:cubicBezTo>
                    <a:pt x="180282" y="868892"/>
                    <a:pt x="177023" y="874967"/>
                    <a:pt x="187691" y="881063"/>
                  </a:cubicBezTo>
                  <a:cubicBezTo>
                    <a:pt x="190533" y="882687"/>
                    <a:pt x="194041" y="882650"/>
                    <a:pt x="197216" y="883444"/>
                  </a:cubicBezTo>
                  <a:lnTo>
                    <a:pt x="290085" y="881063"/>
                  </a:lnTo>
                  <a:cubicBezTo>
                    <a:pt x="294128" y="880879"/>
                    <a:pt x="297960" y="879048"/>
                    <a:pt x="301991" y="878682"/>
                  </a:cubicBezTo>
                  <a:cubicBezTo>
                    <a:pt x="315452" y="877458"/>
                    <a:pt x="328957" y="876557"/>
                    <a:pt x="342472" y="876300"/>
                  </a:cubicBezTo>
                  <a:lnTo>
                    <a:pt x="552022" y="873919"/>
                  </a:lnTo>
                  <a:cubicBezTo>
                    <a:pt x="567897" y="873125"/>
                    <a:pt x="583807" y="872858"/>
                    <a:pt x="599647" y="871538"/>
                  </a:cubicBezTo>
                  <a:cubicBezTo>
                    <a:pt x="602908" y="871266"/>
                    <a:pt x="605899" y="869157"/>
                    <a:pt x="609172" y="869157"/>
                  </a:cubicBezTo>
                  <a:cubicBezTo>
                    <a:pt x="615571" y="869157"/>
                    <a:pt x="621872" y="870744"/>
                    <a:pt x="628222" y="871538"/>
                  </a:cubicBezTo>
                  <a:cubicBezTo>
                    <a:pt x="629810" y="873919"/>
                    <a:pt x="631823" y="876067"/>
                    <a:pt x="632985" y="878682"/>
                  </a:cubicBezTo>
                  <a:cubicBezTo>
                    <a:pt x="635024" y="883269"/>
                    <a:pt x="634962" y="888792"/>
                    <a:pt x="637747" y="892969"/>
                  </a:cubicBezTo>
                  <a:lnTo>
                    <a:pt x="642510" y="900113"/>
                  </a:lnTo>
                  <a:cubicBezTo>
                    <a:pt x="643304" y="902494"/>
                    <a:pt x="643323" y="905297"/>
                    <a:pt x="644891" y="907257"/>
                  </a:cubicBezTo>
                  <a:cubicBezTo>
                    <a:pt x="648248" y="911453"/>
                    <a:pt x="654474" y="912832"/>
                    <a:pt x="659179" y="914400"/>
                  </a:cubicBezTo>
                  <a:cubicBezTo>
                    <a:pt x="663148" y="913606"/>
                    <a:pt x="667571" y="914027"/>
                    <a:pt x="671085" y="912019"/>
                  </a:cubicBezTo>
                  <a:cubicBezTo>
                    <a:pt x="675880" y="909279"/>
                    <a:pt x="677191" y="899501"/>
                    <a:pt x="678229" y="895350"/>
                  </a:cubicBezTo>
                  <a:cubicBezTo>
                    <a:pt x="674286" y="863819"/>
                    <a:pt x="678361" y="886289"/>
                    <a:pt x="673466" y="869157"/>
                  </a:cubicBezTo>
                  <a:cubicBezTo>
                    <a:pt x="672567" y="866010"/>
                    <a:pt x="672374" y="862640"/>
                    <a:pt x="671085" y="859632"/>
                  </a:cubicBezTo>
                  <a:cubicBezTo>
                    <a:pt x="669958" y="857001"/>
                    <a:pt x="667910" y="854869"/>
                    <a:pt x="666322" y="852488"/>
                  </a:cubicBezTo>
                  <a:cubicBezTo>
                    <a:pt x="667116" y="848519"/>
                    <a:pt x="666894" y="844202"/>
                    <a:pt x="668704" y="840582"/>
                  </a:cubicBezTo>
                  <a:cubicBezTo>
                    <a:pt x="669519" y="838952"/>
                    <a:pt x="680143" y="828900"/>
                    <a:pt x="682991" y="828675"/>
                  </a:cubicBezTo>
                  <a:cubicBezTo>
                    <a:pt x="710697" y="826488"/>
                    <a:pt x="738554" y="827088"/>
                    <a:pt x="766335" y="826294"/>
                  </a:cubicBezTo>
                  <a:cubicBezTo>
                    <a:pt x="765541" y="815975"/>
                    <a:pt x="765861" y="805510"/>
                    <a:pt x="763954" y="795338"/>
                  </a:cubicBezTo>
                  <a:cubicBezTo>
                    <a:pt x="759546" y="771827"/>
                    <a:pt x="754954" y="809383"/>
                    <a:pt x="761572" y="776288"/>
                  </a:cubicBezTo>
                  <a:cubicBezTo>
                    <a:pt x="762330" y="767955"/>
                    <a:pt x="762372" y="745322"/>
                    <a:pt x="768716" y="735807"/>
                  </a:cubicBezTo>
                  <a:lnTo>
                    <a:pt x="773479" y="728663"/>
                  </a:lnTo>
                  <a:cubicBezTo>
                    <a:pt x="775066" y="723900"/>
                    <a:pt x="777416" y="719327"/>
                    <a:pt x="778241" y="714375"/>
                  </a:cubicBezTo>
                  <a:cubicBezTo>
                    <a:pt x="783417" y="683324"/>
                    <a:pt x="779950" y="694961"/>
                    <a:pt x="785385" y="678657"/>
                  </a:cubicBezTo>
                  <a:cubicBezTo>
                    <a:pt x="786179" y="669132"/>
                    <a:pt x="784216" y="658956"/>
                    <a:pt x="787766" y="650082"/>
                  </a:cubicBezTo>
                  <a:cubicBezTo>
                    <a:pt x="788829" y="647425"/>
                    <a:pt x="794005" y="657559"/>
                    <a:pt x="794910" y="654844"/>
                  </a:cubicBezTo>
                  <a:cubicBezTo>
                    <a:pt x="800383" y="638426"/>
                    <a:pt x="794183" y="636896"/>
                    <a:pt x="785385" y="631032"/>
                  </a:cubicBezTo>
                  <a:cubicBezTo>
                    <a:pt x="787766" y="629444"/>
                    <a:pt x="789849" y="627274"/>
                    <a:pt x="792529" y="626269"/>
                  </a:cubicBezTo>
                  <a:cubicBezTo>
                    <a:pt x="796319" y="624848"/>
                    <a:pt x="801068" y="626133"/>
                    <a:pt x="804435" y="623888"/>
                  </a:cubicBezTo>
                  <a:cubicBezTo>
                    <a:pt x="806524" y="622496"/>
                    <a:pt x="806022" y="619125"/>
                    <a:pt x="806816" y="616744"/>
                  </a:cubicBezTo>
                  <a:cubicBezTo>
                    <a:pt x="807610" y="606425"/>
                    <a:pt x="804062" y="594774"/>
                    <a:pt x="809197" y="585788"/>
                  </a:cubicBezTo>
                  <a:cubicBezTo>
                    <a:pt x="811982" y="580915"/>
                    <a:pt x="821131" y="586420"/>
                    <a:pt x="825866" y="583407"/>
                  </a:cubicBezTo>
                  <a:cubicBezTo>
                    <a:pt x="830695" y="580334"/>
                    <a:pt x="835391" y="569119"/>
                    <a:pt x="835391" y="569119"/>
                  </a:cubicBezTo>
                  <a:cubicBezTo>
                    <a:pt x="830880" y="542053"/>
                    <a:pt x="838514" y="559305"/>
                    <a:pt x="799672" y="552450"/>
                  </a:cubicBezTo>
                  <a:cubicBezTo>
                    <a:pt x="795647" y="551740"/>
                    <a:pt x="787586" y="542745"/>
                    <a:pt x="785385" y="540544"/>
                  </a:cubicBezTo>
                  <a:cubicBezTo>
                    <a:pt x="777679" y="517422"/>
                    <a:pt x="791183" y="559909"/>
                    <a:pt x="780622" y="500063"/>
                  </a:cubicBezTo>
                  <a:cubicBezTo>
                    <a:pt x="780125" y="497245"/>
                    <a:pt x="777022" y="495534"/>
                    <a:pt x="775860" y="492919"/>
                  </a:cubicBezTo>
                  <a:cubicBezTo>
                    <a:pt x="773821" y="488332"/>
                    <a:pt x="775859" y="480220"/>
                    <a:pt x="771097" y="478632"/>
                  </a:cubicBezTo>
                  <a:cubicBezTo>
                    <a:pt x="761239" y="475345"/>
                    <a:pt x="766042" y="477642"/>
                    <a:pt x="756810" y="471488"/>
                  </a:cubicBezTo>
                  <a:cubicBezTo>
                    <a:pt x="743159" y="451012"/>
                    <a:pt x="761336" y="475109"/>
                    <a:pt x="744904" y="461963"/>
                  </a:cubicBezTo>
                  <a:cubicBezTo>
                    <a:pt x="742669" y="460175"/>
                    <a:pt x="742165" y="456843"/>
                    <a:pt x="740141" y="454819"/>
                  </a:cubicBezTo>
                  <a:cubicBezTo>
                    <a:pt x="738117" y="452795"/>
                    <a:pt x="735378" y="451644"/>
                    <a:pt x="732997" y="450057"/>
                  </a:cubicBezTo>
                  <a:cubicBezTo>
                    <a:pt x="731900" y="442376"/>
                    <a:pt x="730607" y="426229"/>
                    <a:pt x="725854" y="419100"/>
                  </a:cubicBezTo>
                  <a:lnTo>
                    <a:pt x="721091" y="411957"/>
                  </a:lnTo>
                  <a:cubicBezTo>
                    <a:pt x="716135" y="392132"/>
                    <a:pt x="722170" y="411734"/>
                    <a:pt x="713947" y="395288"/>
                  </a:cubicBezTo>
                  <a:cubicBezTo>
                    <a:pt x="712824" y="393043"/>
                    <a:pt x="712688" y="390389"/>
                    <a:pt x="711566" y="388144"/>
                  </a:cubicBezTo>
                  <a:cubicBezTo>
                    <a:pt x="710286" y="385584"/>
                    <a:pt x="708084" y="383560"/>
                    <a:pt x="706804" y="381000"/>
                  </a:cubicBezTo>
                  <a:cubicBezTo>
                    <a:pt x="705681" y="378755"/>
                    <a:pt x="705990" y="375817"/>
                    <a:pt x="704422" y="373857"/>
                  </a:cubicBezTo>
                  <a:cubicBezTo>
                    <a:pt x="701063" y="369659"/>
                    <a:pt x="694843" y="368282"/>
                    <a:pt x="690135" y="366713"/>
                  </a:cubicBezTo>
                  <a:cubicBezTo>
                    <a:pt x="669666" y="353066"/>
                    <a:pt x="695561" y="369425"/>
                    <a:pt x="675847" y="359569"/>
                  </a:cubicBezTo>
                  <a:cubicBezTo>
                    <a:pt x="657375" y="350333"/>
                    <a:pt x="679525" y="358415"/>
                    <a:pt x="661560" y="352425"/>
                  </a:cubicBezTo>
                  <a:cubicBezTo>
                    <a:pt x="658566" y="343442"/>
                    <a:pt x="657842" y="339182"/>
                    <a:pt x="649654" y="330994"/>
                  </a:cubicBezTo>
                  <a:cubicBezTo>
                    <a:pt x="647273" y="328613"/>
                    <a:pt x="645312" y="325718"/>
                    <a:pt x="642510" y="323850"/>
                  </a:cubicBezTo>
                  <a:cubicBezTo>
                    <a:pt x="640421" y="322458"/>
                    <a:pt x="637747" y="322263"/>
                    <a:pt x="635366" y="321469"/>
                  </a:cubicBezTo>
                  <a:cubicBezTo>
                    <a:pt x="621247" y="300288"/>
                    <a:pt x="644408" y="337404"/>
                    <a:pt x="628222" y="292894"/>
                  </a:cubicBezTo>
                  <a:cubicBezTo>
                    <a:pt x="627244" y="290205"/>
                    <a:pt x="623694" y="289294"/>
                    <a:pt x="621079" y="288132"/>
                  </a:cubicBezTo>
                  <a:cubicBezTo>
                    <a:pt x="616491" y="286093"/>
                    <a:pt x="606791" y="283369"/>
                    <a:pt x="606791" y="283369"/>
                  </a:cubicBezTo>
                  <a:cubicBezTo>
                    <a:pt x="601525" y="278103"/>
                    <a:pt x="599134" y="274778"/>
                    <a:pt x="592504" y="271463"/>
                  </a:cubicBezTo>
                  <a:cubicBezTo>
                    <a:pt x="590259" y="270341"/>
                    <a:pt x="587741" y="269876"/>
                    <a:pt x="585360" y="269082"/>
                  </a:cubicBezTo>
                  <a:cubicBezTo>
                    <a:pt x="582979" y="266701"/>
                    <a:pt x="580084" y="264740"/>
                    <a:pt x="578216" y="261938"/>
                  </a:cubicBezTo>
                  <a:cubicBezTo>
                    <a:pt x="576824" y="259849"/>
                    <a:pt x="577054" y="256988"/>
                    <a:pt x="575835" y="254794"/>
                  </a:cubicBezTo>
                  <a:cubicBezTo>
                    <a:pt x="573055" y="249791"/>
                    <a:pt x="569485" y="245269"/>
                    <a:pt x="566310" y="240507"/>
                  </a:cubicBezTo>
                  <a:cubicBezTo>
                    <a:pt x="564722" y="238126"/>
                    <a:pt x="563928" y="234951"/>
                    <a:pt x="561547" y="233363"/>
                  </a:cubicBezTo>
                  <a:lnTo>
                    <a:pt x="554404" y="228600"/>
                  </a:lnTo>
                  <a:cubicBezTo>
                    <a:pt x="552816" y="226219"/>
                    <a:pt x="551876" y="223245"/>
                    <a:pt x="549641" y="221457"/>
                  </a:cubicBezTo>
                  <a:cubicBezTo>
                    <a:pt x="547681" y="219889"/>
                    <a:pt x="544804" y="220064"/>
                    <a:pt x="542497" y="219075"/>
                  </a:cubicBezTo>
                  <a:cubicBezTo>
                    <a:pt x="513254" y="206542"/>
                    <a:pt x="549759" y="221516"/>
                    <a:pt x="525829" y="209550"/>
                  </a:cubicBezTo>
                  <a:cubicBezTo>
                    <a:pt x="506098" y="199684"/>
                    <a:pt x="532029" y="216063"/>
                    <a:pt x="511541" y="202407"/>
                  </a:cubicBezTo>
                  <a:cubicBezTo>
                    <a:pt x="508080" y="192023"/>
                    <a:pt x="508306" y="188523"/>
                    <a:pt x="502016" y="180975"/>
                  </a:cubicBezTo>
                  <a:cubicBezTo>
                    <a:pt x="499860" y="178388"/>
                    <a:pt x="497253" y="176213"/>
                    <a:pt x="494872" y="173832"/>
                  </a:cubicBezTo>
                  <a:cubicBezTo>
                    <a:pt x="488889" y="155882"/>
                    <a:pt x="496958" y="178002"/>
                    <a:pt x="487729" y="159544"/>
                  </a:cubicBezTo>
                  <a:cubicBezTo>
                    <a:pt x="486606" y="157299"/>
                    <a:pt x="486566" y="154594"/>
                    <a:pt x="485347" y="152400"/>
                  </a:cubicBezTo>
                  <a:cubicBezTo>
                    <a:pt x="482567" y="147397"/>
                    <a:pt x="478381" y="143233"/>
                    <a:pt x="475822" y="138113"/>
                  </a:cubicBezTo>
                  <a:cubicBezTo>
                    <a:pt x="469780" y="126028"/>
                    <a:pt x="473029" y="131541"/>
                    <a:pt x="466297" y="121444"/>
                  </a:cubicBezTo>
                  <a:cubicBezTo>
                    <a:pt x="465503" y="119063"/>
                    <a:pt x="465038" y="116545"/>
                    <a:pt x="463916" y="114300"/>
                  </a:cubicBezTo>
                  <a:cubicBezTo>
                    <a:pt x="462636" y="111740"/>
                    <a:pt x="461177" y="109180"/>
                    <a:pt x="459154" y="107157"/>
                  </a:cubicBezTo>
                  <a:cubicBezTo>
                    <a:pt x="449676" y="97679"/>
                    <a:pt x="432394" y="98766"/>
                    <a:pt x="421054" y="97632"/>
                  </a:cubicBezTo>
                  <a:cubicBezTo>
                    <a:pt x="410835" y="77195"/>
                    <a:pt x="422612" y="96810"/>
                    <a:pt x="409147" y="83344"/>
                  </a:cubicBezTo>
                  <a:cubicBezTo>
                    <a:pt x="400891" y="75087"/>
                    <a:pt x="408673" y="76519"/>
                    <a:pt x="397241" y="71438"/>
                  </a:cubicBezTo>
                  <a:cubicBezTo>
                    <a:pt x="371737" y="60103"/>
                    <a:pt x="391978" y="72690"/>
                    <a:pt x="375810" y="61913"/>
                  </a:cubicBezTo>
                  <a:cubicBezTo>
                    <a:pt x="376604" y="58738"/>
                    <a:pt x="376567" y="55230"/>
                    <a:pt x="378191" y="52388"/>
                  </a:cubicBezTo>
                  <a:cubicBezTo>
                    <a:pt x="379862" y="49464"/>
                    <a:pt x="383179" y="47831"/>
                    <a:pt x="385335" y="45244"/>
                  </a:cubicBezTo>
                  <a:cubicBezTo>
                    <a:pt x="387167" y="43045"/>
                    <a:pt x="388265" y="40299"/>
                    <a:pt x="390097" y="38100"/>
                  </a:cubicBezTo>
                  <a:cubicBezTo>
                    <a:pt x="392253" y="35513"/>
                    <a:pt x="395174" y="33615"/>
                    <a:pt x="397241" y="30957"/>
                  </a:cubicBezTo>
                  <a:cubicBezTo>
                    <a:pt x="400755" y="26439"/>
                    <a:pt x="404956" y="22099"/>
                    <a:pt x="406766" y="16669"/>
                  </a:cubicBezTo>
                  <a:lnTo>
                    <a:pt x="411529" y="2382"/>
                  </a:lnTo>
                  <a:cubicBezTo>
                    <a:pt x="409148" y="1588"/>
                    <a:pt x="406895" y="0"/>
                    <a:pt x="404385" y="0"/>
                  </a:cubicBezTo>
                  <a:cubicBezTo>
                    <a:pt x="390010" y="0"/>
                    <a:pt x="386114" y="2951"/>
                    <a:pt x="373429" y="4763"/>
                  </a:cubicBezTo>
                  <a:cubicBezTo>
                    <a:pt x="366313" y="5779"/>
                    <a:pt x="359141" y="6350"/>
                    <a:pt x="351997" y="7144"/>
                  </a:cubicBezTo>
                  <a:cubicBezTo>
                    <a:pt x="348822" y="7938"/>
                    <a:pt x="345700" y="8987"/>
                    <a:pt x="342472" y="9525"/>
                  </a:cubicBezTo>
                  <a:cubicBezTo>
                    <a:pt x="336160" y="10577"/>
                    <a:pt x="329765" y="11061"/>
                    <a:pt x="323422" y="11907"/>
                  </a:cubicBezTo>
                  <a:lnTo>
                    <a:pt x="306754" y="14288"/>
                  </a:lnTo>
                  <a:cubicBezTo>
                    <a:pt x="288655" y="20320"/>
                    <a:pt x="303823" y="15920"/>
                    <a:pt x="266272" y="19050"/>
                  </a:cubicBezTo>
                  <a:cubicBezTo>
                    <a:pt x="258323" y="19713"/>
                    <a:pt x="250397" y="20638"/>
                    <a:pt x="242460" y="21432"/>
                  </a:cubicBezTo>
                  <a:cubicBezTo>
                    <a:pt x="240079" y="22226"/>
                    <a:pt x="237766" y="23269"/>
                    <a:pt x="235316" y="23813"/>
                  </a:cubicBezTo>
                  <a:cubicBezTo>
                    <a:pt x="215016" y="28324"/>
                    <a:pt x="194030" y="27544"/>
                    <a:pt x="173404" y="28575"/>
                  </a:cubicBezTo>
                  <a:cubicBezTo>
                    <a:pt x="144506" y="38210"/>
                    <a:pt x="174590" y="28926"/>
                    <a:pt x="99585" y="33338"/>
                  </a:cubicBezTo>
                  <a:cubicBezTo>
                    <a:pt x="94765" y="33621"/>
                    <a:pt x="90060" y="34925"/>
                    <a:pt x="85297" y="35719"/>
                  </a:cubicBezTo>
                  <a:cubicBezTo>
                    <a:pt x="52336" y="46706"/>
                    <a:pt x="97973" y="32252"/>
                    <a:pt x="1954" y="40482"/>
                  </a:cubicBezTo>
                  <a:cubicBezTo>
                    <a:pt x="-897" y="40726"/>
                    <a:pt x="1954" y="38894"/>
                    <a:pt x="1954" y="42863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V="1">
              <a:off x="5323205" y="26568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09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401</TotalTime>
  <Words>201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Franklin Gothic Book</vt:lpstr>
      <vt:lpstr>Times New Roman</vt:lpstr>
      <vt:lpstr>Crop</vt:lpstr>
      <vt:lpstr> </vt:lpstr>
      <vt:lpstr>Overview </vt:lpstr>
      <vt:lpstr>Southbound Squalls  Synoptic Weather Characteristics</vt:lpstr>
      <vt:lpstr>Southbound Squalls  Synoptic Weather Characteristics (Continued)</vt:lpstr>
      <vt:lpstr>Eastbound Squall Synoptic Weather Characteristics</vt:lpstr>
      <vt:lpstr>Eastbound Squall Synoptic Weather Characteristics (Continued)</vt:lpstr>
      <vt:lpstr>Eastbound Scattered Synoptic Weather Characteristics</vt:lpstr>
      <vt:lpstr>Eastbound Scattered  Synoptic Weather Characteristics (Continued)</vt:lpstr>
      <vt:lpstr>Eastbound Organizing  Synoptic Weather Characteristics</vt:lpstr>
      <vt:lpstr>Eastbound Organizing  Synoptic Weather Characteristics (Continued)</vt:lpstr>
      <vt:lpstr>Northbound Organizing  Synoptic Weather Characteristics</vt:lpstr>
      <vt:lpstr>Northbound Organizing  Synoptic Weather Characteristics (Continued)</vt:lpstr>
      <vt:lpstr>Inconsistencies  Synoptic Weather Characteristics  </vt:lpstr>
      <vt:lpstr>Questions ??</vt:lpstr>
      <vt:lpstr>Work Cited</vt:lpstr>
      <vt:lpstr>Special Thanks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Celeste Moreno</dc:creator>
  <cp:lastModifiedBy>Moreno, Celeste H.</cp:lastModifiedBy>
  <cp:revision>41</cp:revision>
  <dcterms:created xsi:type="dcterms:W3CDTF">2016-04-02T17:38:28Z</dcterms:created>
  <dcterms:modified xsi:type="dcterms:W3CDTF">2016-04-06T18:22:22Z</dcterms:modified>
</cp:coreProperties>
</file>